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7" r:id="rId2"/>
    <p:sldId id="337" r:id="rId3"/>
    <p:sldId id="338" r:id="rId4"/>
    <p:sldId id="339" r:id="rId5"/>
    <p:sldId id="340" r:id="rId6"/>
    <p:sldId id="341" r:id="rId7"/>
    <p:sldId id="342" r:id="rId8"/>
    <p:sldId id="343" r:id="rId9"/>
    <p:sldId id="344" r:id="rId10"/>
    <p:sldId id="345" r:id="rId11"/>
    <p:sldId id="346" r:id="rId12"/>
    <p:sldId id="347" r:id="rId13"/>
    <p:sldId id="259" r:id="rId14"/>
    <p:sldId id="441" r:id="rId15"/>
    <p:sldId id="442" r:id="rId16"/>
    <p:sldId id="443" r:id="rId17"/>
    <p:sldId id="444" r:id="rId18"/>
    <p:sldId id="445" r:id="rId19"/>
    <p:sldId id="446" r:id="rId20"/>
    <p:sldId id="447" r:id="rId21"/>
    <p:sldId id="448" r:id="rId22"/>
    <p:sldId id="449"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70" r:id="rId44"/>
    <p:sldId id="471" r:id="rId45"/>
    <p:sldId id="472" r:id="rId46"/>
    <p:sldId id="473" r:id="rId47"/>
    <p:sldId id="260" r:id="rId48"/>
    <p:sldId id="268" r:id="rId49"/>
    <p:sldId id="269" r:id="rId50"/>
    <p:sldId id="270" r:id="rId51"/>
    <p:sldId id="379" r:id="rId52"/>
    <p:sldId id="380" r:id="rId53"/>
    <p:sldId id="381" r:id="rId54"/>
    <p:sldId id="382" r:id="rId55"/>
    <p:sldId id="383" r:id="rId56"/>
    <p:sldId id="384" r:id="rId57"/>
    <p:sldId id="385" r:id="rId58"/>
    <p:sldId id="386"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 id="400" r:id="rId73"/>
    <p:sldId id="401" r:id="rId74"/>
    <p:sldId id="402" r:id="rId75"/>
    <p:sldId id="403" r:id="rId76"/>
    <p:sldId id="404" r:id="rId77"/>
    <p:sldId id="405" r:id="rId78"/>
    <p:sldId id="406" r:id="rId79"/>
    <p:sldId id="407" r:id="rId80"/>
    <p:sldId id="408" r:id="rId81"/>
    <p:sldId id="409" r:id="rId82"/>
    <p:sldId id="410" r:id="rId83"/>
    <p:sldId id="411" r:id="rId84"/>
    <p:sldId id="412" r:id="rId85"/>
    <p:sldId id="413"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414" r:id="rId118"/>
    <p:sldId id="415" r:id="rId119"/>
    <p:sldId id="416" r:id="rId120"/>
    <p:sldId id="417" r:id="rId121"/>
    <p:sldId id="418" r:id="rId122"/>
    <p:sldId id="419" r:id="rId123"/>
    <p:sldId id="420" r:id="rId124"/>
    <p:sldId id="421" r:id="rId125"/>
    <p:sldId id="422" r:id="rId126"/>
    <p:sldId id="423" r:id="rId127"/>
    <p:sldId id="424" r:id="rId128"/>
    <p:sldId id="425" r:id="rId129"/>
    <p:sldId id="426" r:id="rId130"/>
    <p:sldId id="427" r:id="rId131"/>
    <p:sldId id="428" r:id="rId132"/>
    <p:sldId id="429" r:id="rId133"/>
    <p:sldId id="430" r:id="rId134"/>
    <p:sldId id="431" r:id="rId135"/>
    <p:sldId id="432" r:id="rId136"/>
    <p:sldId id="433" r:id="rId137"/>
    <p:sldId id="434" r:id="rId138"/>
    <p:sldId id="435" r:id="rId139"/>
    <p:sldId id="436" r:id="rId140"/>
    <p:sldId id="437" r:id="rId141"/>
    <p:sldId id="438" r:id="rId142"/>
    <p:sldId id="439" r:id="rId143"/>
    <p:sldId id="440" r:id="rId144"/>
    <p:sldId id="474" r:id="rId145"/>
    <p:sldId id="475" r:id="rId146"/>
    <p:sldId id="476" r:id="rId147"/>
    <p:sldId id="477" r:id="rId148"/>
    <p:sldId id="478" r:id="rId149"/>
    <p:sldId id="479" r:id="rId150"/>
    <p:sldId id="480" r:id="rId151"/>
    <p:sldId id="481" r:id="rId152"/>
    <p:sldId id="482" r:id="rId153"/>
    <p:sldId id="483" r:id="rId154"/>
    <p:sldId id="484" r:id="rId155"/>
    <p:sldId id="485" r:id="rId156"/>
    <p:sldId id="486" r:id="rId157"/>
    <p:sldId id="487" r:id="rId158"/>
    <p:sldId id="488" r:id="rId159"/>
    <p:sldId id="489" r:id="rId160"/>
    <p:sldId id="490" r:id="rId161"/>
    <p:sldId id="491" r:id="rId162"/>
    <p:sldId id="492" r:id="rId163"/>
    <p:sldId id="493" r:id="rId164"/>
    <p:sldId id="494" r:id="rId165"/>
    <p:sldId id="495" r:id="rId166"/>
    <p:sldId id="496" r:id="rId167"/>
    <p:sldId id="497" r:id="rId168"/>
    <p:sldId id="498" r:id="rId169"/>
    <p:sldId id="499"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15" r:id="rId186"/>
    <p:sldId id="516" r:id="rId187"/>
    <p:sldId id="517" r:id="rId188"/>
    <p:sldId id="518" r:id="rId189"/>
    <p:sldId id="519" r:id="rId190"/>
    <p:sldId id="520" r:id="rId191"/>
    <p:sldId id="521" r:id="rId192"/>
    <p:sldId id="522" r:id="rId193"/>
    <p:sldId id="523" r:id="rId194"/>
    <p:sldId id="524" r:id="rId195"/>
    <p:sldId id="525" r:id="rId196"/>
    <p:sldId id="526" r:id="rId197"/>
    <p:sldId id="527" r:id="rId198"/>
    <p:sldId id="528" r:id="rId199"/>
    <p:sldId id="529" r:id="rId200"/>
    <p:sldId id="530" r:id="rId201"/>
    <p:sldId id="531" r:id="rId202"/>
    <p:sldId id="532" r:id="rId203"/>
    <p:sldId id="533" r:id="rId204"/>
    <p:sldId id="534" r:id="rId205"/>
    <p:sldId id="535" r:id="rId206"/>
    <p:sldId id="536" r:id="rId207"/>
    <p:sldId id="537" r:id="rId208"/>
    <p:sldId id="538" r:id="rId209"/>
    <p:sldId id="539" r:id="rId210"/>
    <p:sldId id="540" r:id="rId211"/>
    <p:sldId id="541" r:id="rId212"/>
    <p:sldId id="542" r:id="rId213"/>
    <p:sldId id="543" r:id="rId214"/>
    <p:sldId id="544" r:id="rId215"/>
    <p:sldId id="545" r:id="rId216"/>
    <p:sldId id="546" r:id="rId217"/>
    <p:sldId id="547" r:id="rId218"/>
    <p:sldId id="548" r:id="rId219"/>
    <p:sldId id="549" r:id="rId220"/>
    <p:sldId id="550" r:id="rId221"/>
    <p:sldId id="551" r:id="rId222"/>
    <p:sldId id="552" r:id="rId223"/>
    <p:sldId id="553" r:id="rId224"/>
    <p:sldId id="554" r:id="rId225"/>
    <p:sldId id="555" r:id="rId226"/>
    <p:sldId id="556" r:id="rId227"/>
    <p:sldId id="557" r:id="rId228"/>
    <p:sldId id="558" r:id="rId229"/>
    <p:sldId id="559" r:id="rId230"/>
    <p:sldId id="560" r:id="rId231"/>
    <p:sldId id="561" r:id="rId232"/>
    <p:sldId id="562" r:id="rId233"/>
    <p:sldId id="563" r:id="rId234"/>
    <p:sldId id="564" r:id="rId235"/>
    <p:sldId id="565" r:id="rId236"/>
    <p:sldId id="566" r:id="rId237"/>
    <p:sldId id="567"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580" r:id="rId251"/>
    <p:sldId id="581" r:id="rId252"/>
    <p:sldId id="582" r:id="rId253"/>
    <p:sldId id="583" r:id="rId254"/>
    <p:sldId id="584" r:id="rId255"/>
    <p:sldId id="585" r:id="rId256"/>
    <p:sldId id="586" r:id="rId257"/>
    <p:sldId id="587" r:id="rId258"/>
    <p:sldId id="588" r:id="rId259"/>
    <p:sldId id="589" r:id="rId260"/>
    <p:sldId id="590" r:id="rId261"/>
    <p:sldId id="591" r:id="rId262"/>
    <p:sldId id="592" r:id="rId263"/>
    <p:sldId id="593" r:id="rId264"/>
    <p:sldId id="594" r:id="rId265"/>
    <p:sldId id="267" r:id="rId266"/>
    <p:sldId id="261" r:id="rId267"/>
    <p:sldId id="262" r:id="rId268"/>
    <p:sldId id="281" r:id="rId269"/>
    <p:sldId id="282" r:id="rId270"/>
    <p:sldId id="284" r:id="rId271"/>
    <p:sldId id="285" r:id="rId272"/>
    <p:sldId id="286" r:id="rId273"/>
    <p:sldId id="287" r:id="rId274"/>
    <p:sldId id="276" r:id="rId275"/>
    <p:sldId id="277" r:id="rId276"/>
    <p:sldId id="278" r:id="rId277"/>
    <p:sldId id="279" r:id="rId278"/>
    <p:sldId id="280" r:id="rId279"/>
    <p:sldId id="630" r:id="rId280"/>
    <p:sldId id="289" r:id="rId281"/>
    <p:sldId id="290" r:id="rId282"/>
    <p:sldId id="291" r:id="rId283"/>
    <p:sldId id="292" r:id="rId284"/>
    <p:sldId id="293" r:id="rId285"/>
    <p:sldId id="294" r:id="rId286"/>
    <p:sldId id="295" r:id="rId287"/>
    <p:sldId id="296" r:id="rId288"/>
    <p:sldId id="297" r:id="rId289"/>
    <p:sldId id="298" r:id="rId290"/>
    <p:sldId id="305" r:id="rId291"/>
    <p:sldId id="306" r:id="rId292"/>
    <p:sldId id="307" r:id="rId293"/>
    <p:sldId id="308" r:id="rId294"/>
    <p:sldId id="309" r:id="rId295"/>
    <p:sldId id="310" r:id="rId296"/>
    <p:sldId id="311" r:id="rId297"/>
    <p:sldId id="312" r:id="rId298"/>
    <p:sldId id="313" r:id="rId299"/>
    <p:sldId id="314" r:id="rId300"/>
    <p:sldId id="315" r:id="rId301"/>
    <p:sldId id="316" r:id="rId302"/>
    <p:sldId id="317" r:id="rId303"/>
    <p:sldId id="318" r:id="rId304"/>
    <p:sldId id="319" r:id="rId305"/>
    <p:sldId id="320" r:id="rId306"/>
    <p:sldId id="321" r:id="rId307"/>
    <p:sldId id="322" r:id="rId308"/>
    <p:sldId id="323" r:id="rId309"/>
    <p:sldId id="324" r:id="rId310"/>
    <p:sldId id="325" r:id="rId311"/>
    <p:sldId id="326" r:id="rId312"/>
    <p:sldId id="327" r:id="rId313"/>
    <p:sldId id="272" r:id="rId314"/>
    <p:sldId id="275" r:id="rId315"/>
    <p:sldId id="265" r:id="rId316"/>
    <p:sldId id="274" r:id="rId317"/>
    <p:sldId id="273" r:id="rId318"/>
    <p:sldId id="271" r:id="rId319"/>
    <p:sldId id="266" r:id="rId320"/>
    <p:sldId id="596" r:id="rId321"/>
    <p:sldId id="597" r:id="rId322"/>
    <p:sldId id="598" r:id="rId323"/>
    <p:sldId id="599" r:id="rId324"/>
    <p:sldId id="600" r:id="rId325"/>
    <p:sldId id="601" r:id="rId326"/>
    <p:sldId id="602" r:id="rId327"/>
    <p:sldId id="603" r:id="rId328"/>
    <p:sldId id="604" r:id="rId329"/>
    <p:sldId id="605" r:id="rId330"/>
    <p:sldId id="606" r:id="rId331"/>
    <p:sldId id="607" r:id="rId332"/>
    <p:sldId id="608" r:id="rId333"/>
    <p:sldId id="609" r:id="rId334"/>
    <p:sldId id="610" r:id="rId335"/>
    <p:sldId id="611" r:id="rId336"/>
    <p:sldId id="612" r:id="rId337"/>
    <p:sldId id="613" r:id="rId338"/>
    <p:sldId id="614" r:id="rId339"/>
    <p:sldId id="615" r:id="rId340"/>
    <p:sldId id="616" r:id="rId341"/>
    <p:sldId id="617" r:id="rId342"/>
    <p:sldId id="618" r:id="rId343"/>
    <p:sldId id="619" r:id="rId344"/>
    <p:sldId id="620" r:id="rId345"/>
    <p:sldId id="621" r:id="rId346"/>
    <p:sldId id="622" r:id="rId347"/>
    <p:sldId id="623" r:id="rId348"/>
    <p:sldId id="624" r:id="rId349"/>
    <p:sldId id="625" r:id="rId350"/>
    <p:sldId id="626" r:id="rId351"/>
    <p:sldId id="627" r:id="rId352"/>
    <p:sldId id="628" r:id="rId353"/>
    <p:sldId id="629" r:id="rId354"/>
    <p:sldId id="631" r:id="rId3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42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viewProps" Target="view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theme" Target="theme/theme1.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oria.matheus.barbosa@hotmail.com" userId="94e64924a9b0dbf0" providerId="LiveId" clId="{DE38C699-441D-49C5-BC52-C14580923968}"/>
    <pc:docChg chg="custSel addSld delSld modSld">
      <pc:chgData name="vitoria.matheus.barbosa@hotmail.com" userId="94e64924a9b0dbf0" providerId="LiveId" clId="{DE38C699-441D-49C5-BC52-C14580923968}" dt="2018-04-04T13:53:33.278" v="1244" actId="20577"/>
      <pc:docMkLst>
        <pc:docMk/>
      </pc:docMkLst>
      <pc:sldChg chg="delSp modSp">
        <pc:chgData name="vitoria.matheus.barbosa@hotmail.com" userId="94e64924a9b0dbf0" providerId="LiveId" clId="{DE38C699-441D-49C5-BC52-C14580923968}" dt="2018-04-02T20:56:16.397" v="5" actId="16037"/>
        <pc:sldMkLst>
          <pc:docMk/>
          <pc:sldMk cId="1496697207" sldId="257"/>
        </pc:sldMkLst>
        <pc:spChg chg="del mod">
          <ac:chgData name="vitoria.matheus.barbosa@hotmail.com" userId="94e64924a9b0dbf0" providerId="LiveId" clId="{DE38C699-441D-49C5-BC52-C14580923968}" dt="2018-04-02T20:48:43.170" v="2" actId="478"/>
          <ac:spMkLst>
            <pc:docMk/>
            <pc:sldMk cId="1496697207" sldId="257"/>
            <ac:spMk id="2" creationId="{597ABF08-4791-4A3D-A11F-8008E60CCE5B}"/>
          </ac:spMkLst>
        </pc:spChg>
        <pc:picChg chg="mod">
          <ac:chgData name="vitoria.matheus.barbosa@hotmail.com" userId="94e64924a9b0dbf0" providerId="LiveId" clId="{DE38C699-441D-49C5-BC52-C14580923968}" dt="2018-04-02T20:56:16.397" v="5" actId="16037"/>
          <ac:picMkLst>
            <pc:docMk/>
            <pc:sldMk cId="1496697207" sldId="257"/>
            <ac:picMk id="4" creationId="{FD620F12-A01B-4D8C-B744-644E92357985}"/>
          </ac:picMkLst>
        </pc:picChg>
      </pc:sldChg>
      <pc:sldChg chg="modSp">
        <pc:chgData name="vitoria.matheus.barbosa@hotmail.com" userId="94e64924a9b0dbf0" providerId="LiveId" clId="{DE38C699-441D-49C5-BC52-C14580923968}" dt="2018-04-04T13:35:36.240" v="287" actId="20577"/>
        <pc:sldMkLst>
          <pc:docMk/>
          <pc:sldMk cId="1443477361" sldId="258"/>
        </pc:sldMkLst>
        <pc:spChg chg="mod">
          <ac:chgData name="vitoria.matheus.barbosa@hotmail.com" userId="94e64924a9b0dbf0" providerId="LiveId" clId="{DE38C699-441D-49C5-BC52-C14580923968}" dt="2018-04-04T13:25:11.323" v="22" actId="20577"/>
          <ac:spMkLst>
            <pc:docMk/>
            <pc:sldMk cId="1443477361" sldId="258"/>
            <ac:spMk id="2" creationId="{597ABF08-4791-4A3D-A11F-8008E60CCE5B}"/>
          </ac:spMkLst>
        </pc:spChg>
        <pc:spChg chg="mod">
          <ac:chgData name="vitoria.matheus.barbosa@hotmail.com" userId="94e64924a9b0dbf0" providerId="LiveId" clId="{DE38C699-441D-49C5-BC52-C14580923968}" dt="2018-04-04T13:35:36.240" v="287" actId="20577"/>
          <ac:spMkLst>
            <pc:docMk/>
            <pc:sldMk cId="1443477361" sldId="258"/>
            <ac:spMk id="3" creationId="{B8CA9368-9A9E-418E-9E3B-4346CC090F0A}"/>
          </ac:spMkLst>
        </pc:spChg>
      </pc:sldChg>
      <pc:sldChg chg="modSp add">
        <pc:chgData name="vitoria.matheus.barbosa@hotmail.com" userId="94e64924a9b0dbf0" providerId="LiveId" clId="{DE38C699-441D-49C5-BC52-C14580923968}" dt="2018-04-04T13:36:20.366" v="388" actId="20577"/>
        <pc:sldMkLst>
          <pc:docMk/>
          <pc:sldMk cId="1203744105" sldId="259"/>
        </pc:sldMkLst>
        <pc:spChg chg="mod">
          <ac:chgData name="vitoria.matheus.barbosa@hotmail.com" userId="94e64924a9b0dbf0" providerId="LiveId" clId="{DE38C699-441D-49C5-BC52-C14580923968}" dt="2018-04-04T13:33:25.044" v="170" actId="20577"/>
          <ac:spMkLst>
            <pc:docMk/>
            <pc:sldMk cId="1203744105" sldId="259"/>
            <ac:spMk id="2" creationId="{F9EEA4D0-8F02-4A3E-9CD4-C59C07096F92}"/>
          </ac:spMkLst>
        </pc:spChg>
        <pc:spChg chg="mod">
          <ac:chgData name="vitoria.matheus.barbosa@hotmail.com" userId="94e64924a9b0dbf0" providerId="LiveId" clId="{DE38C699-441D-49C5-BC52-C14580923968}" dt="2018-04-04T13:36:20.366" v="388" actId="20577"/>
          <ac:spMkLst>
            <pc:docMk/>
            <pc:sldMk cId="1203744105" sldId="259"/>
            <ac:spMk id="3" creationId="{AC6D4600-E453-4B8C-AC7F-FA27A47A94DE}"/>
          </ac:spMkLst>
        </pc:spChg>
      </pc:sldChg>
      <pc:sldChg chg="modSp add">
        <pc:chgData name="vitoria.matheus.barbosa@hotmail.com" userId="94e64924a9b0dbf0" providerId="LiveId" clId="{DE38C699-441D-49C5-BC52-C14580923968}" dt="2018-04-04T13:37:05.619" v="424" actId="20577"/>
        <pc:sldMkLst>
          <pc:docMk/>
          <pc:sldMk cId="2685987553" sldId="260"/>
        </pc:sldMkLst>
        <pc:spChg chg="mod">
          <ac:chgData name="vitoria.matheus.barbosa@hotmail.com" userId="94e64924a9b0dbf0" providerId="LiveId" clId="{DE38C699-441D-49C5-BC52-C14580923968}" dt="2018-04-04T13:36:35.660" v="403" actId="20577"/>
          <ac:spMkLst>
            <pc:docMk/>
            <pc:sldMk cId="2685987553" sldId="260"/>
            <ac:spMk id="2" creationId="{F9EEA4D0-8F02-4A3E-9CD4-C59C07096F92}"/>
          </ac:spMkLst>
        </pc:spChg>
        <pc:spChg chg="mod">
          <ac:chgData name="vitoria.matheus.barbosa@hotmail.com" userId="94e64924a9b0dbf0" providerId="LiveId" clId="{DE38C699-441D-49C5-BC52-C14580923968}" dt="2018-04-04T13:37:05.619" v="424" actId="20577"/>
          <ac:spMkLst>
            <pc:docMk/>
            <pc:sldMk cId="2685987553" sldId="260"/>
            <ac:spMk id="3" creationId="{AC6D4600-E453-4B8C-AC7F-FA27A47A94DE}"/>
          </ac:spMkLst>
        </pc:spChg>
      </pc:sldChg>
      <pc:sldChg chg="modSp add">
        <pc:chgData name="vitoria.matheus.barbosa@hotmail.com" userId="94e64924a9b0dbf0" providerId="LiveId" clId="{DE38C699-441D-49C5-BC52-C14580923968}" dt="2018-04-04T13:43:15.147" v="632" actId="20577"/>
        <pc:sldMkLst>
          <pc:docMk/>
          <pc:sldMk cId="1678278345" sldId="261"/>
        </pc:sldMkLst>
        <pc:spChg chg="mod">
          <ac:chgData name="vitoria.matheus.barbosa@hotmail.com" userId="94e64924a9b0dbf0" providerId="LiveId" clId="{DE38C699-441D-49C5-BC52-C14580923968}" dt="2018-04-04T13:37:31.211" v="447" actId="20577"/>
          <ac:spMkLst>
            <pc:docMk/>
            <pc:sldMk cId="1678278345" sldId="261"/>
            <ac:spMk id="2" creationId="{F9EEA4D0-8F02-4A3E-9CD4-C59C07096F92}"/>
          </ac:spMkLst>
        </pc:spChg>
        <pc:spChg chg="mod">
          <ac:chgData name="vitoria.matheus.barbosa@hotmail.com" userId="94e64924a9b0dbf0" providerId="LiveId" clId="{DE38C699-441D-49C5-BC52-C14580923968}" dt="2018-04-04T13:43:15.147" v="632" actId="20577"/>
          <ac:spMkLst>
            <pc:docMk/>
            <pc:sldMk cId="1678278345" sldId="261"/>
            <ac:spMk id="3" creationId="{AC6D4600-E453-4B8C-AC7F-FA27A47A94DE}"/>
          </ac:spMkLst>
        </pc:spChg>
      </pc:sldChg>
      <pc:sldChg chg="modSp add">
        <pc:chgData name="vitoria.matheus.barbosa@hotmail.com" userId="94e64924a9b0dbf0" providerId="LiveId" clId="{DE38C699-441D-49C5-BC52-C14580923968}" dt="2018-04-04T13:42:22.442" v="631" actId="20577"/>
        <pc:sldMkLst>
          <pc:docMk/>
          <pc:sldMk cId="1154707440" sldId="262"/>
        </pc:sldMkLst>
        <pc:spChg chg="mod">
          <ac:chgData name="vitoria.matheus.barbosa@hotmail.com" userId="94e64924a9b0dbf0" providerId="LiveId" clId="{DE38C699-441D-49C5-BC52-C14580923968}" dt="2018-04-04T13:39:41.157" v="523" actId="20577"/>
          <ac:spMkLst>
            <pc:docMk/>
            <pc:sldMk cId="1154707440" sldId="262"/>
            <ac:spMk id="2" creationId="{F9EEA4D0-8F02-4A3E-9CD4-C59C07096F92}"/>
          </ac:spMkLst>
        </pc:spChg>
        <pc:spChg chg="mod">
          <ac:chgData name="vitoria.matheus.barbosa@hotmail.com" userId="94e64924a9b0dbf0" providerId="LiveId" clId="{DE38C699-441D-49C5-BC52-C14580923968}" dt="2018-04-04T13:42:22.442" v="631" actId="20577"/>
          <ac:spMkLst>
            <pc:docMk/>
            <pc:sldMk cId="1154707440" sldId="262"/>
            <ac:spMk id="3" creationId="{AC6D4600-E453-4B8C-AC7F-FA27A47A94DE}"/>
          </ac:spMkLst>
        </pc:spChg>
      </pc:sldChg>
      <pc:sldChg chg="modSp add">
        <pc:chgData name="vitoria.matheus.barbosa@hotmail.com" userId="94e64924a9b0dbf0" providerId="LiveId" clId="{DE38C699-441D-49C5-BC52-C14580923968}" dt="2018-04-04T13:47:34.712" v="843" actId="20577"/>
        <pc:sldMkLst>
          <pc:docMk/>
          <pc:sldMk cId="2140582771" sldId="263"/>
        </pc:sldMkLst>
        <pc:spChg chg="mod">
          <ac:chgData name="vitoria.matheus.barbosa@hotmail.com" userId="94e64924a9b0dbf0" providerId="LiveId" clId="{DE38C699-441D-49C5-BC52-C14580923968}" dt="2018-04-04T13:44:58.136" v="667" actId="20577"/>
          <ac:spMkLst>
            <pc:docMk/>
            <pc:sldMk cId="2140582771" sldId="263"/>
            <ac:spMk id="2" creationId="{F9EEA4D0-8F02-4A3E-9CD4-C59C07096F92}"/>
          </ac:spMkLst>
        </pc:spChg>
        <pc:spChg chg="mod">
          <ac:chgData name="vitoria.matheus.barbosa@hotmail.com" userId="94e64924a9b0dbf0" providerId="LiveId" clId="{DE38C699-441D-49C5-BC52-C14580923968}" dt="2018-04-04T13:47:34.712" v="843" actId="20577"/>
          <ac:spMkLst>
            <pc:docMk/>
            <pc:sldMk cId="2140582771" sldId="263"/>
            <ac:spMk id="3" creationId="{AC6D4600-E453-4B8C-AC7F-FA27A47A94DE}"/>
          </ac:spMkLst>
        </pc:spChg>
      </pc:sldChg>
      <pc:sldChg chg="modSp add">
        <pc:chgData name="vitoria.matheus.barbosa@hotmail.com" userId="94e64924a9b0dbf0" providerId="LiveId" clId="{DE38C699-441D-49C5-BC52-C14580923968}" dt="2018-04-04T13:48:41.092" v="915" actId="20577"/>
        <pc:sldMkLst>
          <pc:docMk/>
          <pc:sldMk cId="300986040" sldId="264"/>
        </pc:sldMkLst>
        <pc:spChg chg="mod">
          <ac:chgData name="vitoria.matheus.barbosa@hotmail.com" userId="94e64924a9b0dbf0" providerId="LiveId" clId="{DE38C699-441D-49C5-BC52-C14580923968}" dt="2018-04-04T13:48:26.575" v="870" actId="20577"/>
          <ac:spMkLst>
            <pc:docMk/>
            <pc:sldMk cId="300986040" sldId="264"/>
            <ac:spMk id="2" creationId="{F9EEA4D0-8F02-4A3E-9CD4-C59C07096F92}"/>
          </ac:spMkLst>
        </pc:spChg>
        <pc:spChg chg="mod">
          <ac:chgData name="vitoria.matheus.barbosa@hotmail.com" userId="94e64924a9b0dbf0" providerId="LiveId" clId="{DE38C699-441D-49C5-BC52-C14580923968}" dt="2018-04-04T13:48:41.092" v="915" actId="20577"/>
          <ac:spMkLst>
            <pc:docMk/>
            <pc:sldMk cId="300986040" sldId="264"/>
            <ac:spMk id="3" creationId="{AC6D4600-E453-4B8C-AC7F-FA27A47A94DE}"/>
          </ac:spMkLst>
        </pc:spChg>
      </pc:sldChg>
      <pc:sldChg chg="modSp add">
        <pc:chgData name="vitoria.matheus.barbosa@hotmail.com" userId="94e64924a9b0dbf0" providerId="LiveId" clId="{DE38C699-441D-49C5-BC52-C14580923968}" dt="2018-04-04T13:51:40.581" v="1161" actId="20577"/>
        <pc:sldMkLst>
          <pc:docMk/>
          <pc:sldMk cId="3577279230" sldId="265"/>
        </pc:sldMkLst>
        <pc:spChg chg="mod">
          <ac:chgData name="vitoria.matheus.barbosa@hotmail.com" userId="94e64924a9b0dbf0" providerId="LiveId" clId="{DE38C699-441D-49C5-BC52-C14580923968}" dt="2018-04-04T13:49:28.800" v="965" actId="20577"/>
          <ac:spMkLst>
            <pc:docMk/>
            <pc:sldMk cId="3577279230" sldId="265"/>
            <ac:spMk id="2" creationId="{F9EEA4D0-8F02-4A3E-9CD4-C59C07096F92}"/>
          </ac:spMkLst>
        </pc:spChg>
        <pc:spChg chg="mod">
          <ac:chgData name="vitoria.matheus.barbosa@hotmail.com" userId="94e64924a9b0dbf0" providerId="LiveId" clId="{DE38C699-441D-49C5-BC52-C14580923968}" dt="2018-04-04T13:51:40.581" v="1161" actId="20577"/>
          <ac:spMkLst>
            <pc:docMk/>
            <pc:sldMk cId="3577279230" sldId="265"/>
            <ac:spMk id="3" creationId="{AC6D4600-E453-4B8C-AC7F-FA27A47A94DE}"/>
          </ac:spMkLst>
        </pc:spChg>
      </pc:sldChg>
      <pc:sldChg chg="modSp add">
        <pc:chgData name="vitoria.matheus.barbosa@hotmail.com" userId="94e64924a9b0dbf0" providerId="LiveId" clId="{DE38C699-441D-49C5-BC52-C14580923968}" dt="2018-04-04T13:53:33.278" v="1244" actId="20577"/>
        <pc:sldMkLst>
          <pc:docMk/>
          <pc:sldMk cId="805727929" sldId="266"/>
        </pc:sldMkLst>
        <pc:spChg chg="mod">
          <ac:chgData name="vitoria.matheus.barbosa@hotmail.com" userId="94e64924a9b0dbf0" providerId="LiveId" clId="{DE38C699-441D-49C5-BC52-C14580923968}" dt="2018-04-04T13:52:21.921" v="1168" actId="20577"/>
          <ac:spMkLst>
            <pc:docMk/>
            <pc:sldMk cId="805727929" sldId="266"/>
            <ac:spMk id="2" creationId="{F9EEA4D0-8F02-4A3E-9CD4-C59C07096F92}"/>
          </ac:spMkLst>
        </pc:spChg>
        <pc:spChg chg="mod">
          <ac:chgData name="vitoria.matheus.barbosa@hotmail.com" userId="94e64924a9b0dbf0" providerId="LiveId" clId="{DE38C699-441D-49C5-BC52-C14580923968}" dt="2018-04-04T13:53:33.278" v="1244" actId="20577"/>
          <ac:spMkLst>
            <pc:docMk/>
            <pc:sldMk cId="805727929" sldId="266"/>
            <ac:spMk id="3" creationId="{AC6D4600-E453-4B8C-AC7F-FA27A47A94D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3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4049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197621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407355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69AF9750-8B9C-44E8-9CB1-2AB7F591D44E}" type="datetimeFigureOut">
              <a:rPr lang="pt-BR" smtClean="0"/>
              <a:t>26/04/2018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36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9AF9750-8B9C-44E8-9CB1-2AB7F591D44E}" type="datetimeFigureOut">
              <a:rPr lang="pt-BR" smtClean="0"/>
              <a:t>26/04/2018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2026807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9728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21792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9AF9750-8B9C-44E8-9CB1-2AB7F591D44E}" type="datetimeFigureOut">
              <a:rPr lang="pt-BR" smtClean="0"/>
              <a:t>26/04/2018</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37304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69AF9750-8B9C-44E8-9CB1-2AB7F591D44E}" type="datetimeFigureOut">
              <a:rPr lang="pt-BR" smtClean="0"/>
              <a:t>26/04/2018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305522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AF9750-8B9C-44E8-9CB1-2AB7F591D44E}" type="datetimeFigureOut">
              <a:rPr lang="pt-BR" smtClean="0"/>
              <a:t>26/04/2018</a:t>
            </a:fld>
            <a:endParaRPr lang="pt-B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3473699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AF9750-8B9C-44E8-9CB1-2AB7F591D44E}" type="datetimeFigureOut">
              <a:rPr lang="pt-BR" smtClean="0"/>
              <a:t>26/04/2018</a:t>
            </a:fld>
            <a:endParaRPr lang="pt-B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97B89F-18CD-4699-8049-960E9F0DE0A6}" type="slidenum">
              <a:rPr lang="pt-BR" smtClean="0"/>
              <a:t>‹nº›</a:t>
            </a:fld>
            <a:endParaRPr lang="pt-BR"/>
          </a:p>
        </p:txBody>
      </p:sp>
    </p:spTree>
    <p:extLst>
      <p:ext uri="{BB962C8B-B14F-4D97-AF65-F5344CB8AC3E}">
        <p14:creationId xmlns:p14="http://schemas.microsoft.com/office/powerpoint/2010/main" val="76515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69AF9750-8B9C-44E8-9CB1-2AB7F591D44E}" type="datetimeFigureOut">
              <a:rPr lang="pt-BR" smtClean="0"/>
              <a:t>26/04/2018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a:p>
        </p:txBody>
      </p:sp>
    </p:spTree>
    <p:extLst>
      <p:ext uri="{BB962C8B-B14F-4D97-AF65-F5344CB8AC3E}">
        <p14:creationId xmlns:p14="http://schemas.microsoft.com/office/powerpoint/2010/main" val="300175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AF9750-8B9C-44E8-9CB1-2AB7F591D44E}" type="datetimeFigureOut">
              <a:rPr lang="pt-BR" smtClean="0"/>
              <a:t>26/04/2018</a:t>
            </a:fld>
            <a:endParaRPr lang="pt-B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197B89F-18CD-4699-8049-960E9F0DE0A6}" type="slidenum">
              <a:rPr lang="pt-BR" smtClean="0"/>
              <a:t>‹nº›</a:t>
            </a:fld>
            <a:endParaRPr lang="pt-B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9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B5D72B68-41DB-4947-AF00-4E9F697CD3BB}"/>
              </a:ext>
            </a:extLst>
          </p:cNvPr>
          <p:cNvSpPr txBox="1"/>
          <p:nvPr/>
        </p:nvSpPr>
        <p:spPr>
          <a:xfrm>
            <a:off x="1040762" y="1661597"/>
            <a:ext cx="10382612" cy="369332"/>
          </a:xfrm>
          <a:prstGeom prst="rect">
            <a:avLst/>
          </a:prstGeom>
          <a:solidFill>
            <a:schemeClr val="bg1"/>
          </a:solidFill>
        </p:spPr>
        <p:txBody>
          <a:bodyPr wrap="square" rtlCol="0">
            <a:spAutoFit/>
          </a:bodyPr>
          <a:lstStyle/>
          <a:p>
            <a:endParaRPr lang="pt-BR" dirty="0"/>
          </a:p>
        </p:txBody>
      </p:sp>
      <p:pic>
        <p:nvPicPr>
          <p:cNvPr id="4" name="Espaço Reservado para Conteúdo 3">
            <a:extLst>
              <a:ext uri="{FF2B5EF4-FFF2-40B4-BE49-F238E27FC236}">
                <a16:creationId xmlns:a16="http://schemas.microsoft.com/office/drawing/2014/main" id="{FD620F12-A01B-4D8C-B744-644E92357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047" y="278297"/>
            <a:ext cx="5555632" cy="5678184"/>
          </a:xfrm>
          <a:prstGeom prst="rect">
            <a:avLst/>
          </a:prstGeom>
        </p:spPr>
      </p:pic>
    </p:spTree>
    <p:extLst>
      <p:ext uri="{BB962C8B-B14F-4D97-AF65-F5344CB8AC3E}">
        <p14:creationId xmlns:p14="http://schemas.microsoft.com/office/powerpoint/2010/main" val="149669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Módulo 08 - Diário de bordo nutricional</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pela interação do usuário com seus resultados e controle de nutrientes e calorias ingeridos, além do tipo de alimento que consome, sua data e horário, podendo ser consultados e analisados com os históricos de dados nutricionais e de peso além dos relatórios diários.</a:t>
            </a:r>
          </a:p>
          <a:p>
            <a:pPr algn="just"/>
            <a:endParaRPr lang="pt-BR" dirty="0"/>
          </a:p>
        </p:txBody>
      </p:sp>
    </p:spTree>
    <p:extLst>
      <p:ext uri="{BB962C8B-B14F-4D97-AF65-F5344CB8AC3E}">
        <p14:creationId xmlns:p14="http://schemas.microsoft.com/office/powerpoint/2010/main" val="33351575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7" name="Espaço Reservado para Conteúdo 6"/>
          <p:cNvPicPr>
            <a:picLocks noGrp="1" noChangeAspect="1"/>
          </p:cNvPicPr>
          <p:nvPr>
            <p:ph idx="1"/>
          </p:nvPr>
        </p:nvPicPr>
        <p:blipFill rotWithShape="1">
          <a:blip r:embed="rId2"/>
          <a:srcRect l="2231" t="16512" r="38837" b="47946"/>
          <a:stretch/>
        </p:blipFill>
        <p:spPr>
          <a:xfrm>
            <a:off x="1862919" y="2518757"/>
            <a:ext cx="8527121" cy="2892829"/>
          </a:xfrm>
          <a:prstGeom prst="rect">
            <a:avLst/>
          </a:prstGeom>
        </p:spPr>
      </p:pic>
    </p:spTree>
    <p:extLst>
      <p:ext uri="{BB962C8B-B14F-4D97-AF65-F5344CB8AC3E}">
        <p14:creationId xmlns:p14="http://schemas.microsoft.com/office/powerpoint/2010/main" val="40680959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137189"/>
            <a:ext cx="10058400" cy="3440873"/>
          </a:xfrm>
        </p:spPr>
      </p:pic>
      <p:sp>
        <p:nvSpPr>
          <p:cNvPr id="5" name="Elipse 4"/>
          <p:cNvSpPr/>
          <p:nvPr/>
        </p:nvSpPr>
        <p:spPr>
          <a:xfrm>
            <a:off x="8055033" y="4971011"/>
            <a:ext cx="399011" cy="48213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t-BR"/>
          </a:p>
        </p:txBody>
      </p:sp>
    </p:spTree>
    <p:extLst>
      <p:ext uri="{BB962C8B-B14F-4D97-AF65-F5344CB8AC3E}">
        <p14:creationId xmlns:p14="http://schemas.microsoft.com/office/powerpoint/2010/main" val="15339454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151992"/>
            <a:ext cx="10058400" cy="3411267"/>
          </a:xfrm>
        </p:spPr>
      </p:pic>
    </p:spTree>
    <p:extLst>
      <p:ext uri="{BB962C8B-B14F-4D97-AF65-F5344CB8AC3E}">
        <p14:creationId xmlns:p14="http://schemas.microsoft.com/office/powerpoint/2010/main" val="24957946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683" y="2932862"/>
            <a:ext cx="10965887" cy="1990830"/>
          </a:xfrm>
        </p:spPr>
      </p:pic>
    </p:spTree>
    <p:extLst>
      <p:ext uri="{BB962C8B-B14F-4D97-AF65-F5344CB8AC3E}">
        <p14:creationId xmlns:p14="http://schemas.microsoft.com/office/powerpoint/2010/main" val="21405827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880" y="1904452"/>
            <a:ext cx="9203199" cy="4213715"/>
          </a:xfrm>
        </p:spPr>
      </p:pic>
    </p:spTree>
    <p:extLst>
      <p:ext uri="{BB962C8B-B14F-4D97-AF65-F5344CB8AC3E}">
        <p14:creationId xmlns:p14="http://schemas.microsoft.com/office/powerpoint/2010/main" val="17475735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rotWithShape="1">
          <a:blip r:embed="rId2"/>
          <a:srcRect l="604" t="13824" r="16054" b="54352"/>
          <a:stretch/>
        </p:blipFill>
        <p:spPr>
          <a:xfrm>
            <a:off x="766150" y="2910070"/>
            <a:ext cx="10720659" cy="2302626"/>
          </a:xfrm>
          <a:prstGeom prst="rect">
            <a:avLst/>
          </a:prstGeom>
        </p:spPr>
      </p:pic>
    </p:spTree>
    <p:extLst>
      <p:ext uri="{BB962C8B-B14F-4D97-AF65-F5344CB8AC3E}">
        <p14:creationId xmlns:p14="http://schemas.microsoft.com/office/powerpoint/2010/main" val="15135634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740" y="1954329"/>
            <a:ext cx="8639479" cy="4022725"/>
          </a:xfrm>
        </p:spPr>
      </p:pic>
      <p:sp>
        <p:nvSpPr>
          <p:cNvPr id="3" name="Elipse 2"/>
          <p:cNvSpPr/>
          <p:nvPr/>
        </p:nvSpPr>
        <p:spPr>
          <a:xfrm>
            <a:off x="4224865" y="2108200"/>
            <a:ext cx="4224867" cy="1083733"/>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t-BR"/>
          </a:p>
        </p:txBody>
      </p:sp>
    </p:spTree>
    <p:extLst>
      <p:ext uri="{BB962C8B-B14F-4D97-AF65-F5344CB8AC3E}">
        <p14:creationId xmlns:p14="http://schemas.microsoft.com/office/powerpoint/2010/main" val="9717132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atricia\Documents\projetinho\trunk\desenvolvimento\mod02\requisitos\botao_opco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68" y="589556"/>
            <a:ext cx="4933951"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188" y="589556"/>
            <a:ext cx="4955003" cy="2934886"/>
          </a:xfrm>
          <a:prstGeom prst="rect">
            <a:avLst/>
          </a:prstGeom>
        </p:spPr>
      </p:pic>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630" y="3766296"/>
            <a:ext cx="5087060" cy="1552792"/>
          </a:xfrm>
          <a:prstGeom prst="rect">
            <a:avLst/>
          </a:prstGeom>
        </p:spPr>
      </p:pic>
    </p:spTree>
    <p:extLst>
      <p:ext uri="{BB962C8B-B14F-4D97-AF65-F5344CB8AC3E}">
        <p14:creationId xmlns:p14="http://schemas.microsoft.com/office/powerpoint/2010/main" val="4435055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718" y="1989784"/>
            <a:ext cx="10058400" cy="2606495"/>
          </a:xfrm>
          <a:prstGeom prst="rect">
            <a:avLst/>
          </a:prstGeom>
        </p:spPr>
      </p:pic>
      <p:sp>
        <p:nvSpPr>
          <p:cNvPr id="3" name="Título 1">
            <a:extLst>
              <a:ext uri="{FF2B5EF4-FFF2-40B4-BE49-F238E27FC236}">
                <a16:creationId xmlns:a16="http://schemas.microsoft.com/office/drawing/2014/main" id="{F9EEA4D0-8F02-4A3E-9CD4-C59C07096F92}"/>
              </a:ext>
            </a:extLst>
          </p:cNvPr>
          <p:cNvSpPr txBox="1">
            <a:spLocks/>
          </p:cNvSpPr>
          <p:nvPr/>
        </p:nvSpPr>
        <p:spPr>
          <a:xfrm>
            <a:off x="1402080" y="989987"/>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dirty="0"/>
              <a:t>Documento de Casos de Uso</a:t>
            </a:r>
          </a:p>
        </p:txBody>
      </p:sp>
    </p:spTree>
    <p:extLst>
      <p:ext uri="{BB962C8B-B14F-4D97-AF65-F5344CB8AC3E}">
        <p14:creationId xmlns:p14="http://schemas.microsoft.com/office/powerpoint/2010/main" val="20625480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32" y="1074573"/>
            <a:ext cx="10686252" cy="4271150"/>
          </a:xfrm>
          <a:prstGeom prst="rect">
            <a:avLst/>
          </a:prstGeom>
        </p:spPr>
      </p:pic>
    </p:spTree>
    <p:extLst>
      <p:ext uri="{BB962C8B-B14F-4D97-AF65-F5344CB8AC3E}">
        <p14:creationId xmlns:p14="http://schemas.microsoft.com/office/powerpoint/2010/main" val="236798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Módulo 09 – Ferramentas Nutricionais </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por disponibilizar meios e formas para o trabalho do nutricionista e contribuir com a ação de outros agentes como população (pesquisa calórica) e administrador(autorizar receitas), este módulo visa a pesquisa e visualização da informação nutricional e calorias de alimentos,gestão de unidades de medida dos alimentos,tipos de alimentos,informação Nutricional dos alimentos.Bem como a gestão de unidades de medida dos alimentos, tipos de alimentos, alimentos, meus alimentos, receitas e lembretes.</a:t>
            </a:r>
          </a:p>
          <a:p>
            <a:pPr algn="just"/>
            <a:endParaRPr lang="pt-BR" dirty="0"/>
          </a:p>
          <a:p>
            <a:pPr algn="just"/>
            <a:endParaRPr lang="pt-BR" dirty="0"/>
          </a:p>
        </p:txBody>
      </p:sp>
    </p:spTree>
    <p:extLst>
      <p:ext uri="{BB962C8B-B14F-4D97-AF65-F5344CB8AC3E}">
        <p14:creationId xmlns:p14="http://schemas.microsoft.com/office/powerpoint/2010/main" val="42314740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utricionis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846" y="836000"/>
            <a:ext cx="9616954" cy="489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44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Carolina Maria Urtado;</a:t>
            </a:r>
          </a:p>
          <a:p>
            <a:pPr lvl="1">
              <a:buFont typeface="Arial" panose="020B0604020202020204" pitchFamily="34" charset="0"/>
              <a:buChar char="•"/>
            </a:pPr>
            <a:r>
              <a:rPr lang="pt-BR" sz="2000" dirty="0">
                <a:cs typeface="Times New Roman" panose="02020603050405020304" pitchFamily="18" charset="0"/>
              </a:rPr>
              <a:t>Papel exercido: DBA;</a:t>
            </a:r>
          </a:p>
          <a:p>
            <a:pPr lvl="1">
              <a:buFont typeface="Arial" panose="020B0604020202020204" pitchFamily="34" charset="0"/>
              <a:buChar char="•"/>
            </a:pPr>
            <a:r>
              <a:rPr lang="pt-BR" sz="2000" dirty="0">
                <a:cs typeface="Times New Roman" panose="02020603050405020304" pitchFamily="18" charset="0"/>
              </a:rPr>
              <a:t>Atividades que trabalhou no Bimestre: Documento de Visão, Documento de Requisitos, Documentação de Casos de Uso e na Montagem da apresentação;</a:t>
            </a:r>
          </a:p>
          <a:p>
            <a:pPr lvl="1">
              <a:buFont typeface="Arial" panose="020B0604020202020204" pitchFamily="34" charset="0"/>
              <a:buChar char="•"/>
            </a:pPr>
            <a:r>
              <a:rPr lang="pt-BR" sz="2000" dirty="0">
                <a:cs typeface="Times New Roman" panose="02020603050405020304" pitchFamily="18" charset="0"/>
              </a:rPr>
              <a:t> Principais dificuldades: Na documentações e na montagem do Casos de Uso;</a:t>
            </a:r>
          </a:p>
          <a:p>
            <a:pPr lvl="1">
              <a:buFont typeface="Arial" panose="020B0604020202020204" pitchFamily="34" charset="0"/>
              <a:buChar char="•"/>
            </a:pPr>
            <a:r>
              <a:rPr lang="pt-BR" sz="2000" dirty="0">
                <a:cs typeface="Times New Roman" panose="02020603050405020304" pitchFamily="18" charset="0"/>
              </a:rPr>
              <a:t> Sugestões: Sem sugestões para melhor desempenho do módulo.</a:t>
            </a:r>
          </a:p>
          <a:p>
            <a:pPr marL="0" indent="0">
              <a:buNone/>
            </a:pPr>
            <a:endParaRPr lang="pt-BR" dirty="0"/>
          </a:p>
        </p:txBody>
      </p:sp>
    </p:spTree>
    <p:extLst>
      <p:ext uri="{BB962C8B-B14F-4D97-AF65-F5344CB8AC3E}">
        <p14:creationId xmlns:p14="http://schemas.microsoft.com/office/powerpoint/2010/main" val="2591998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Douglas Tomé Neves;</a:t>
            </a:r>
          </a:p>
          <a:p>
            <a:pPr lvl="1">
              <a:buFont typeface="Arial" panose="020B0604020202020204" pitchFamily="34" charset="0"/>
              <a:buChar char="•"/>
            </a:pPr>
            <a:r>
              <a:rPr lang="pt-BR" sz="2000" dirty="0">
                <a:cs typeface="Times New Roman" panose="02020603050405020304" pitchFamily="18" charset="0"/>
              </a:rPr>
              <a:t>Papel: Desenvolvedor;</a:t>
            </a:r>
          </a:p>
          <a:p>
            <a:pPr lvl="1">
              <a:buFont typeface="Arial" panose="020B0604020202020204" pitchFamily="34" charset="0"/>
              <a:buChar char="•"/>
            </a:pPr>
            <a:r>
              <a:rPr lang="pt-BR" sz="2000" dirty="0">
                <a:cs typeface="Times New Roman" panose="02020603050405020304" pitchFamily="18" charset="0"/>
              </a:rPr>
              <a:t>Atividades que trabalhou no Bimestre: Logo, </a:t>
            </a:r>
            <a:r>
              <a:rPr lang="pt-BR" sz="2000" dirty="0" err="1">
                <a:cs typeface="Times New Roman" panose="02020603050405020304" pitchFamily="18" charset="0"/>
              </a:rPr>
              <a:t>template</a:t>
            </a:r>
            <a:r>
              <a:rPr lang="pt-BR" sz="2000" dirty="0">
                <a:cs typeface="Times New Roman" panose="02020603050405020304" pitchFamily="18" charset="0"/>
              </a:rPr>
              <a:t> e documentação de casos de uso;</a:t>
            </a:r>
          </a:p>
          <a:p>
            <a:pPr lvl="1">
              <a:buFont typeface="Arial" panose="020B0604020202020204" pitchFamily="34" charset="0"/>
              <a:buChar char="•"/>
            </a:pPr>
            <a:r>
              <a:rPr lang="pt-BR" sz="2000" dirty="0">
                <a:cs typeface="Times New Roman" panose="02020603050405020304" pitchFamily="18" charset="0"/>
              </a:rPr>
              <a:t> Principais dificuldades: Escrever a documentação dos casos de uso;</a:t>
            </a:r>
          </a:p>
          <a:p>
            <a:pPr lvl="1">
              <a:buFont typeface="Arial" panose="020B0604020202020204" pitchFamily="34" charset="0"/>
              <a:buChar char="•"/>
            </a:pPr>
            <a:r>
              <a:rPr lang="pt-BR" sz="2000" dirty="0">
                <a:cs typeface="Times New Roman" panose="02020603050405020304" pitchFamily="18" charset="0"/>
              </a:rPr>
              <a:t> Sugestões: Maior comunicação entre os integrantes do modulo;</a:t>
            </a:r>
          </a:p>
          <a:p>
            <a:pPr marL="0" indent="0">
              <a:buNone/>
            </a:pPr>
            <a:endParaRPr lang="pt-BR" dirty="0"/>
          </a:p>
        </p:txBody>
      </p:sp>
    </p:spTree>
    <p:extLst>
      <p:ext uri="{BB962C8B-B14F-4D97-AF65-F5344CB8AC3E}">
        <p14:creationId xmlns:p14="http://schemas.microsoft.com/office/powerpoint/2010/main" val="7169604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Eduardo de Sene Rodrigues;</a:t>
            </a:r>
          </a:p>
          <a:p>
            <a:pPr lvl="1">
              <a:buFont typeface="Arial" panose="020B0604020202020204" pitchFamily="34" charset="0"/>
              <a:buChar char="•"/>
            </a:pPr>
            <a:r>
              <a:rPr lang="pt-BR" sz="2000" dirty="0">
                <a:cs typeface="Times New Roman" panose="02020603050405020304" pitchFamily="18" charset="0"/>
              </a:rPr>
              <a:t>Papel exercido: desenvolvedor;</a:t>
            </a:r>
          </a:p>
          <a:p>
            <a:pPr lvl="1">
              <a:buFont typeface="Arial" panose="020B0604020202020204" pitchFamily="34" charset="0"/>
              <a:buChar char="•"/>
            </a:pPr>
            <a:r>
              <a:rPr lang="pt-BR" sz="2000" dirty="0">
                <a:cs typeface="Times New Roman" panose="02020603050405020304" pitchFamily="18" charset="0"/>
              </a:rPr>
              <a:t>Atividades que trabalhou no Bimestre: trabalhei no desenvolvimento do </a:t>
            </a:r>
            <a:r>
              <a:rPr lang="pt-BR" sz="2000" dirty="0" err="1">
                <a:cs typeface="Times New Roman" panose="02020603050405020304" pitchFamily="18" charset="0"/>
              </a:rPr>
              <a:t>template</a:t>
            </a:r>
            <a:r>
              <a:rPr lang="pt-BR" sz="2000" dirty="0">
                <a:cs typeface="Times New Roman" panose="02020603050405020304" pitchFamily="18" charset="0"/>
              </a:rPr>
              <a:t>, ajudei nos requisitos e criei junto com a Carolina os protótipos do sistema;</a:t>
            </a:r>
          </a:p>
          <a:p>
            <a:pPr lvl="1">
              <a:buFont typeface="Arial" panose="020B0604020202020204" pitchFamily="34" charset="0"/>
              <a:buChar char="•"/>
            </a:pPr>
            <a:r>
              <a:rPr lang="pt-BR" sz="2000" dirty="0">
                <a:cs typeface="Times New Roman" panose="02020603050405020304" pitchFamily="18" charset="0"/>
              </a:rPr>
              <a:t> Principais dificuldades: Pensar em um </a:t>
            </a:r>
            <a:r>
              <a:rPr lang="pt-BR" sz="2000" dirty="0" err="1">
                <a:cs typeface="Times New Roman" panose="02020603050405020304" pitchFamily="18" charset="0"/>
              </a:rPr>
              <a:t>template</a:t>
            </a:r>
            <a:r>
              <a:rPr lang="pt-BR" sz="2000" dirty="0">
                <a:cs typeface="Times New Roman" panose="02020603050405020304" pitchFamily="18" charset="0"/>
              </a:rPr>
              <a:t> bonito e pratico para o projeto;</a:t>
            </a:r>
          </a:p>
          <a:p>
            <a:pPr lvl="1">
              <a:buFont typeface="Arial" panose="020B0604020202020204" pitchFamily="34" charset="0"/>
              <a:buChar char="•"/>
            </a:pPr>
            <a:r>
              <a:rPr lang="pt-BR" sz="2000" dirty="0">
                <a:cs typeface="Times New Roman" panose="02020603050405020304" pitchFamily="18" charset="0"/>
              </a:rPr>
              <a:t> Sugestões: Uma melhor organização do que cada um deve fazer;</a:t>
            </a:r>
          </a:p>
          <a:p>
            <a:pPr marL="0" indent="0">
              <a:buNone/>
            </a:pPr>
            <a:endParaRPr lang="pt-BR" dirty="0"/>
          </a:p>
        </p:txBody>
      </p:sp>
    </p:spTree>
    <p:extLst>
      <p:ext uri="{BB962C8B-B14F-4D97-AF65-F5344CB8AC3E}">
        <p14:creationId xmlns:p14="http://schemas.microsoft.com/office/powerpoint/2010/main" val="2313101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Isabella Consentino Silva;</a:t>
            </a:r>
          </a:p>
          <a:p>
            <a:pPr lvl="1">
              <a:buFont typeface="Arial" panose="020B0604020202020204" pitchFamily="34" charset="0"/>
              <a:buChar char="•"/>
            </a:pPr>
            <a:r>
              <a:rPr lang="pt-BR" sz="2000" dirty="0">
                <a:cs typeface="Times New Roman" panose="02020603050405020304" pitchFamily="18" charset="0"/>
              </a:rPr>
              <a:t>Papel exercido: Analista;</a:t>
            </a:r>
          </a:p>
          <a:p>
            <a:pPr lvl="1">
              <a:buFont typeface="Arial" panose="020B0604020202020204" pitchFamily="34" charset="0"/>
              <a:buChar char="•"/>
            </a:pPr>
            <a:r>
              <a:rPr lang="pt-BR" sz="2000" dirty="0">
                <a:cs typeface="Times New Roman" panose="02020603050405020304" pitchFamily="18" charset="0"/>
              </a:rPr>
              <a:t>Atividades que trabalhou no Bimestre: Termo de Abertura, Documento de Visão, Documento de Requisitos e Documentação de Casos de Uso;</a:t>
            </a:r>
          </a:p>
          <a:p>
            <a:pPr lvl="1">
              <a:buFont typeface="Arial" panose="020B0604020202020204" pitchFamily="34" charset="0"/>
              <a:buChar char="•"/>
            </a:pPr>
            <a:r>
              <a:rPr lang="pt-BR" sz="2000" dirty="0">
                <a:cs typeface="Times New Roman" panose="02020603050405020304" pitchFamily="18" charset="0"/>
              </a:rPr>
              <a:t>Principais dificuldades: Dificuldades iniciais relacionadas ao uso das plataformas de dados utilizadas na disciplina e interpretação de alguns pontos sobre determinadas tarefas, como a realização do Casos de Uso;</a:t>
            </a:r>
          </a:p>
          <a:p>
            <a:pPr lvl="1">
              <a:buFont typeface="Arial" panose="020B0604020202020204" pitchFamily="34" charset="0"/>
              <a:buChar char="•"/>
            </a:pPr>
            <a:r>
              <a:rPr lang="pt-BR" sz="2000" dirty="0">
                <a:cs typeface="Times New Roman" panose="02020603050405020304" pitchFamily="18" charset="0"/>
              </a:rPr>
              <a:t>Sugestões: Melhor interação dentre os integrantes da grupo para um maior empenho das funções.</a:t>
            </a:r>
          </a:p>
          <a:p>
            <a:pPr marL="0" indent="0">
              <a:buNone/>
            </a:pPr>
            <a:endParaRPr lang="pt-BR" dirty="0"/>
          </a:p>
        </p:txBody>
      </p:sp>
    </p:spTree>
    <p:extLst>
      <p:ext uri="{BB962C8B-B14F-4D97-AF65-F5344CB8AC3E}">
        <p14:creationId xmlns:p14="http://schemas.microsoft.com/office/powerpoint/2010/main" val="26534734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vert="horz" lIns="0" tIns="45720" rIns="0" bIns="45720" rtlCol="0">
            <a:normAutofit/>
          </a:bodyPr>
          <a:lstStyle/>
          <a:p>
            <a:pPr lvl="1">
              <a:buFont typeface="Arial" panose="020B0604020202020204" pitchFamily="34" charset="0"/>
              <a:buChar char="•"/>
            </a:pPr>
            <a:r>
              <a:rPr lang="pt-BR" sz="2000" dirty="0">
                <a:cs typeface="Times New Roman" panose="02020603050405020304" pitchFamily="18" charset="0"/>
              </a:rPr>
              <a:t>Nome: Nathalia de Campos;</a:t>
            </a:r>
          </a:p>
          <a:p>
            <a:pPr lvl="1">
              <a:buFont typeface="Arial" panose="020B0604020202020204" pitchFamily="34" charset="0"/>
              <a:buChar char="•"/>
            </a:pPr>
            <a:r>
              <a:rPr lang="pt-BR" sz="2000" dirty="0">
                <a:cs typeface="Times New Roman" panose="02020603050405020304" pitchFamily="18" charset="0"/>
              </a:rPr>
              <a:t>Papel exercido: DBA;</a:t>
            </a:r>
          </a:p>
          <a:p>
            <a:pPr lvl="1">
              <a:buFont typeface="Arial" panose="020B0604020202020204" pitchFamily="34" charset="0"/>
              <a:buChar char="•"/>
            </a:pPr>
            <a:r>
              <a:rPr lang="pt-BR" sz="2000" dirty="0">
                <a:cs typeface="Times New Roman" panose="02020603050405020304" pitchFamily="18" charset="0"/>
              </a:rPr>
              <a:t>Atividades que trabalhou no Bimestre:  Documento de Visão, Documento de Requisitos, Documentação de Casos de Uso e Definição da apresentação bimestral;</a:t>
            </a:r>
          </a:p>
          <a:p>
            <a:pPr lvl="1">
              <a:buFont typeface="Arial" panose="020B0604020202020204" pitchFamily="34" charset="0"/>
              <a:buChar char="•"/>
            </a:pPr>
            <a:r>
              <a:rPr lang="pt-BR" sz="2000" dirty="0">
                <a:cs typeface="Times New Roman" panose="02020603050405020304" pitchFamily="18" charset="0"/>
              </a:rPr>
              <a:t>Principais dificuldades: Interpretação de alguns pontos sobre determinadas tarefas, como a realização do Casos de Uso e comunicação dentro do módulo;</a:t>
            </a:r>
          </a:p>
          <a:p>
            <a:pPr lvl="1">
              <a:buFont typeface="Arial" panose="020B0604020202020204" pitchFamily="34" charset="0"/>
              <a:buChar char="•"/>
            </a:pPr>
            <a:r>
              <a:rPr lang="pt-BR" sz="2000" dirty="0">
                <a:cs typeface="Times New Roman" panose="02020603050405020304" pitchFamily="18" charset="0"/>
              </a:rPr>
              <a:t>Sugestões: Melhor interação dentre os integrantes da grupo para um maior empenho das funções.</a:t>
            </a:r>
          </a:p>
          <a:p>
            <a:pPr marL="0" indent="0">
              <a:buNone/>
            </a:pPr>
            <a:endParaRPr lang="pt-BR" dirty="0"/>
          </a:p>
        </p:txBody>
      </p:sp>
    </p:spTree>
    <p:extLst>
      <p:ext uri="{BB962C8B-B14F-4D97-AF65-F5344CB8AC3E}">
        <p14:creationId xmlns:p14="http://schemas.microsoft.com/office/powerpoint/2010/main" val="42004172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a:t>
            </a:r>
          </a:p>
        </p:txBody>
      </p:sp>
      <p:graphicFrame>
        <p:nvGraphicFramePr>
          <p:cNvPr id="4" name="Espaço Reservado para Conteúdo 3"/>
          <p:cNvGraphicFramePr>
            <a:graphicFrameLocks noGrp="1"/>
          </p:cNvGraphicFramePr>
          <p:nvPr>
            <p:ph idx="1"/>
            <p:extLst/>
          </p:nvPr>
        </p:nvGraphicFramePr>
        <p:xfrm>
          <a:off x="1096963" y="2270212"/>
          <a:ext cx="10058400" cy="225044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3775464091"/>
                    </a:ext>
                  </a:extLst>
                </a:gridCol>
                <a:gridCol w="5029200">
                  <a:extLst>
                    <a:ext uri="{9D8B030D-6E8A-4147-A177-3AD203B41FA5}">
                      <a16:colId xmlns:a16="http://schemas.microsoft.com/office/drawing/2014/main" val="3936522905"/>
                    </a:ext>
                  </a:extLst>
                </a:gridCol>
              </a:tblGrid>
              <a:tr h="370840">
                <a:tc>
                  <a:txBody>
                    <a:bodyPr/>
                    <a:lstStyle/>
                    <a:p>
                      <a:pPr algn="ctr"/>
                      <a:r>
                        <a:rPr lang="pt-BR" sz="2000" dirty="0"/>
                        <a:t>Integrantes</a:t>
                      </a:r>
                      <a:r>
                        <a:rPr lang="pt-BR" sz="2000" baseline="0" dirty="0"/>
                        <a:t> </a:t>
                      </a:r>
                      <a:endParaRPr lang="pt-BR" sz="2000" dirty="0"/>
                    </a:p>
                  </a:txBody>
                  <a:tcPr/>
                </a:tc>
                <a:tc>
                  <a:txBody>
                    <a:bodyPr/>
                    <a:lstStyle/>
                    <a:p>
                      <a:pPr algn="ctr"/>
                      <a:r>
                        <a:rPr lang="pt-BR" sz="2000" dirty="0"/>
                        <a:t>Notas </a:t>
                      </a:r>
                    </a:p>
                  </a:txBody>
                  <a:tcPr/>
                </a:tc>
                <a:extLst>
                  <a:ext uri="{0D108BD9-81ED-4DB2-BD59-A6C34878D82A}">
                    <a16:rowId xmlns:a16="http://schemas.microsoft.com/office/drawing/2014/main" val="2271186602"/>
                  </a:ext>
                </a:extLst>
              </a:tr>
              <a:tr h="370840">
                <a:tc>
                  <a:txBody>
                    <a:bodyPr/>
                    <a:lstStyle/>
                    <a:p>
                      <a:pPr algn="ctr"/>
                      <a:r>
                        <a:rPr lang="pt-BR" dirty="0"/>
                        <a:t>Carolina</a:t>
                      </a:r>
                      <a:r>
                        <a:rPr lang="pt-BR" baseline="0" dirty="0"/>
                        <a:t> </a:t>
                      </a:r>
                      <a:endParaRPr lang="pt-BR" dirty="0"/>
                    </a:p>
                  </a:txBody>
                  <a:tcPr/>
                </a:tc>
                <a:tc>
                  <a:txBody>
                    <a:bodyPr/>
                    <a:lstStyle/>
                    <a:p>
                      <a:pPr algn="ctr"/>
                      <a:r>
                        <a:rPr lang="pt-BR" dirty="0"/>
                        <a:t> 8,0</a:t>
                      </a:r>
                    </a:p>
                  </a:txBody>
                  <a:tcPr/>
                </a:tc>
                <a:extLst>
                  <a:ext uri="{0D108BD9-81ED-4DB2-BD59-A6C34878D82A}">
                    <a16:rowId xmlns:a16="http://schemas.microsoft.com/office/drawing/2014/main" val="50962338"/>
                  </a:ext>
                </a:extLst>
              </a:tr>
              <a:tr h="370840">
                <a:tc>
                  <a:txBody>
                    <a:bodyPr/>
                    <a:lstStyle/>
                    <a:p>
                      <a:pPr algn="ctr"/>
                      <a:r>
                        <a:rPr lang="pt-BR" dirty="0"/>
                        <a:t>Douglas</a:t>
                      </a:r>
                    </a:p>
                  </a:txBody>
                  <a:tcPr/>
                </a:tc>
                <a:tc>
                  <a:txBody>
                    <a:bodyPr/>
                    <a:lstStyle/>
                    <a:p>
                      <a:pPr algn="ctr"/>
                      <a:r>
                        <a:rPr lang="pt-BR" dirty="0"/>
                        <a:t>7,0</a:t>
                      </a:r>
                    </a:p>
                  </a:txBody>
                  <a:tcPr/>
                </a:tc>
                <a:extLst>
                  <a:ext uri="{0D108BD9-81ED-4DB2-BD59-A6C34878D82A}">
                    <a16:rowId xmlns:a16="http://schemas.microsoft.com/office/drawing/2014/main" val="3890755796"/>
                  </a:ext>
                </a:extLst>
              </a:tr>
              <a:tr h="370840">
                <a:tc>
                  <a:txBody>
                    <a:bodyPr/>
                    <a:lstStyle/>
                    <a:p>
                      <a:pPr algn="ctr"/>
                      <a:r>
                        <a:rPr lang="pt-BR" dirty="0"/>
                        <a:t>Eduardo </a:t>
                      </a:r>
                    </a:p>
                  </a:txBody>
                  <a:tcPr/>
                </a:tc>
                <a:tc>
                  <a:txBody>
                    <a:bodyPr/>
                    <a:lstStyle/>
                    <a:p>
                      <a:pPr algn="ctr"/>
                      <a:r>
                        <a:rPr lang="pt-BR" dirty="0"/>
                        <a:t>8,5</a:t>
                      </a:r>
                    </a:p>
                  </a:txBody>
                  <a:tcPr/>
                </a:tc>
                <a:extLst>
                  <a:ext uri="{0D108BD9-81ED-4DB2-BD59-A6C34878D82A}">
                    <a16:rowId xmlns:a16="http://schemas.microsoft.com/office/drawing/2014/main" val="925487561"/>
                  </a:ext>
                </a:extLst>
              </a:tr>
              <a:tr h="370840">
                <a:tc>
                  <a:txBody>
                    <a:bodyPr/>
                    <a:lstStyle/>
                    <a:p>
                      <a:pPr algn="ctr"/>
                      <a:r>
                        <a:rPr lang="pt-BR" dirty="0"/>
                        <a:t>Isabella</a:t>
                      </a:r>
                    </a:p>
                  </a:txBody>
                  <a:tcPr/>
                </a:tc>
                <a:tc>
                  <a:txBody>
                    <a:bodyPr/>
                    <a:lstStyle/>
                    <a:p>
                      <a:pPr algn="ctr"/>
                      <a:r>
                        <a:rPr lang="pt-BR" dirty="0"/>
                        <a:t>9,5</a:t>
                      </a:r>
                    </a:p>
                  </a:txBody>
                  <a:tcPr/>
                </a:tc>
                <a:extLst>
                  <a:ext uri="{0D108BD9-81ED-4DB2-BD59-A6C34878D82A}">
                    <a16:rowId xmlns:a16="http://schemas.microsoft.com/office/drawing/2014/main" val="3586889148"/>
                  </a:ext>
                </a:extLst>
              </a:tr>
              <a:tr h="370840">
                <a:tc>
                  <a:txBody>
                    <a:bodyPr/>
                    <a:lstStyle/>
                    <a:p>
                      <a:pPr algn="ctr"/>
                      <a:r>
                        <a:rPr lang="pt-BR" dirty="0"/>
                        <a:t>Nathalia</a:t>
                      </a:r>
                      <a:r>
                        <a:rPr lang="pt-BR" baseline="0" dirty="0"/>
                        <a:t> </a:t>
                      </a:r>
                      <a:endParaRPr lang="pt-BR" dirty="0"/>
                    </a:p>
                  </a:txBody>
                  <a:tcPr/>
                </a:tc>
                <a:tc>
                  <a:txBody>
                    <a:bodyPr/>
                    <a:lstStyle/>
                    <a:p>
                      <a:pPr algn="ctr"/>
                      <a:r>
                        <a:rPr lang="pt-BR" dirty="0"/>
                        <a:t>7,5</a:t>
                      </a:r>
                    </a:p>
                  </a:txBody>
                  <a:tcPr/>
                </a:tc>
                <a:extLst>
                  <a:ext uri="{0D108BD9-81ED-4DB2-BD59-A6C34878D82A}">
                    <a16:rowId xmlns:a16="http://schemas.microsoft.com/office/drawing/2014/main" val="2671167303"/>
                  </a:ext>
                </a:extLst>
              </a:tr>
            </a:tbl>
          </a:graphicData>
        </a:graphic>
      </p:graphicFrame>
      <p:graphicFrame>
        <p:nvGraphicFramePr>
          <p:cNvPr id="5" name="Tabela 4"/>
          <p:cNvGraphicFramePr>
            <a:graphicFrameLocks noGrp="1"/>
          </p:cNvGraphicFramePr>
          <p:nvPr>
            <p:extLst/>
          </p:nvPr>
        </p:nvGraphicFramePr>
        <p:xfrm>
          <a:off x="1067710" y="4657264"/>
          <a:ext cx="10116906" cy="396240"/>
        </p:xfrm>
        <a:graphic>
          <a:graphicData uri="http://schemas.openxmlformats.org/drawingml/2006/table">
            <a:tbl>
              <a:tblPr firstRow="1" bandRow="1">
                <a:tableStyleId>{21E4AEA4-8DFA-4A89-87EB-49C32662AFE0}</a:tableStyleId>
              </a:tblPr>
              <a:tblGrid>
                <a:gridCol w="5058453">
                  <a:extLst>
                    <a:ext uri="{9D8B030D-6E8A-4147-A177-3AD203B41FA5}">
                      <a16:colId xmlns:a16="http://schemas.microsoft.com/office/drawing/2014/main" val="1189383788"/>
                    </a:ext>
                  </a:extLst>
                </a:gridCol>
                <a:gridCol w="5058453">
                  <a:extLst>
                    <a:ext uri="{9D8B030D-6E8A-4147-A177-3AD203B41FA5}">
                      <a16:colId xmlns:a16="http://schemas.microsoft.com/office/drawing/2014/main" val="2510192588"/>
                    </a:ext>
                  </a:extLst>
                </a:gridCol>
              </a:tblGrid>
              <a:tr h="379614">
                <a:tc>
                  <a:txBody>
                    <a:bodyPr/>
                    <a:lstStyle/>
                    <a:p>
                      <a:r>
                        <a:rPr lang="pt-BR" sz="2000" dirty="0"/>
                        <a:t>Nota do</a:t>
                      </a:r>
                      <a:r>
                        <a:rPr lang="pt-BR" sz="2000" baseline="0" dirty="0"/>
                        <a:t> Grupo </a:t>
                      </a:r>
                      <a:endParaRPr lang="pt-BR" sz="2000" dirty="0"/>
                    </a:p>
                  </a:txBody>
                  <a:tcPr/>
                </a:tc>
                <a:tc>
                  <a:txBody>
                    <a:bodyPr/>
                    <a:lstStyle/>
                    <a:p>
                      <a:pPr algn="ctr"/>
                      <a:r>
                        <a:rPr lang="pt-BR" dirty="0"/>
                        <a:t>9,5</a:t>
                      </a:r>
                    </a:p>
                  </a:txBody>
                  <a:tcPr/>
                </a:tc>
                <a:extLst>
                  <a:ext uri="{0D108BD9-81ED-4DB2-BD59-A6C34878D82A}">
                    <a16:rowId xmlns:a16="http://schemas.microsoft.com/office/drawing/2014/main" val="2455153883"/>
                  </a:ext>
                </a:extLst>
              </a:tr>
            </a:tbl>
          </a:graphicData>
        </a:graphic>
      </p:graphicFrame>
    </p:spTree>
    <p:extLst>
      <p:ext uri="{BB962C8B-B14F-4D97-AF65-F5344CB8AC3E}">
        <p14:creationId xmlns:p14="http://schemas.microsoft.com/office/powerpoint/2010/main" val="10137691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03 – CHECK UPS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r>
              <a:rPr lang="pt-BR" dirty="0"/>
              <a:t> Ana Letícia Boveloni Mathias;</a:t>
            </a:r>
          </a:p>
          <a:p>
            <a:pPr>
              <a:buFont typeface="Arial" panose="020B0604020202020204" pitchFamily="34" charset="0"/>
              <a:buChar char="•"/>
            </a:pPr>
            <a:r>
              <a:rPr lang="pt-BR" dirty="0"/>
              <a:t> Beatriz Galharde de Carvalho;</a:t>
            </a:r>
          </a:p>
          <a:p>
            <a:pPr>
              <a:buFont typeface="Arial" panose="020B0604020202020204" pitchFamily="34" charset="0"/>
              <a:buChar char="•"/>
            </a:pPr>
            <a:r>
              <a:rPr lang="pt-BR" dirty="0"/>
              <a:t> Carlos Manuel de Jesus Puentes Valdes;</a:t>
            </a:r>
          </a:p>
          <a:p>
            <a:pPr>
              <a:buFont typeface="Arial" panose="020B0604020202020204" pitchFamily="34" charset="0"/>
              <a:buChar char="•"/>
            </a:pPr>
            <a:r>
              <a:rPr lang="pt-BR" dirty="0"/>
              <a:t> Lucas Guedes de Pádua;</a:t>
            </a:r>
          </a:p>
          <a:p>
            <a:pPr>
              <a:buFont typeface="Arial" panose="020B0604020202020204" pitchFamily="34" charset="0"/>
              <a:buChar char="•"/>
            </a:pPr>
            <a:r>
              <a:rPr lang="pt-BR" dirty="0"/>
              <a:t> Rômulo Orlando A. Facchini.</a:t>
            </a:r>
          </a:p>
        </p:txBody>
      </p:sp>
    </p:spTree>
    <p:extLst>
      <p:ext uri="{BB962C8B-B14F-4D97-AF65-F5344CB8AC3E}">
        <p14:creationId xmlns:p14="http://schemas.microsoft.com/office/powerpoint/2010/main" val="24727185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visão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endParaRPr lang="pt-BR" dirty="0"/>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295" y="1799733"/>
            <a:ext cx="4682531" cy="4520090"/>
          </a:xfrm>
          <a:prstGeom prst="rect">
            <a:avLst/>
          </a:prstGeom>
        </p:spPr>
      </p:pic>
    </p:spTree>
    <p:extLst>
      <p:ext uri="{BB962C8B-B14F-4D97-AF65-F5344CB8AC3E}">
        <p14:creationId xmlns:p14="http://schemas.microsoft.com/office/powerpoint/2010/main" val="1754735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a:buFont typeface="Arial" panose="020B0604020202020204" pitchFamily="34" charset="0"/>
              <a:buChar char="•"/>
            </a:pPr>
            <a:r>
              <a:rPr lang="pt-BR" dirty="0"/>
              <a:t> </a:t>
            </a:r>
            <a:r>
              <a:rPr lang="pt-BR" b="1" dirty="0">
                <a:solidFill>
                  <a:schemeClr val="dk1"/>
                </a:solidFill>
                <a:cs typeface="Times New Roman" panose="02020603050405020304" pitchFamily="18" charset="0"/>
              </a:rPr>
              <a:t>RF #01 – </a:t>
            </a:r>
            <a:r>
              <a:rPr lang="pt-BR" b="1" dirty="0">
                <a:solidFill>
                  <a:schemeClr val="tx1"/>
                </a:solidFill>
              </a:rPr>
              <a:t>Gestão do Índice de Massa Corpórea</a:t>
            </a:r>
            <a:endParaRPr lang="pt-BR" dirty="0">
              <a:solidFill>
                <a:schemeClr val="tx1"/>
              </a:solidFill>
            </a:endParaRPr>
          </a:p>
          <a:p>
            <a:pPr marL="0" indent="0">
              <a:buNone/>
            </a:pPr>
            <a:r>
              <a:rPr lang="pt-BR" dirty="0"/>
              <a:t>	</a:t>
            </a:r>
          </a:p>
          <a:p>
            <a:pPr marL="0" indent="0">
              <a:buNone/>
            </a:pPr>
            <a:r>
              <a:rPr lang="pt-BR" dirty="0"/>
              <a:t>	</a:t>
            </a:r>
            <a:r>
              <a:rPr lang="pt-BR" dirty="0">
                <a:solidFill>
                  <a:schemeClr val="tx1"/>
                </a:solidFill>
              </a:rPr>
              <a:t>O IMC será medido para informar ao usuário                                                                              	graus de seu índice, podendo eles variar dentre                                                                        	abaixo do peso até obesidade em terceiro grau. </a:t>
            </a:r>
            <a:endParaRPr lang="pt-BR" dirty="0"/>
          </a:p>
        </p:txBody>
      </p:sp>
    </p:spTree>
    <p:extLst>
      <p:ext uri="{BB962C8B-B14F-4D97-AF65-F5344CB8AC3E}">
        <p14:creationId xmlns:p14="http://schemas.microsoft.com/office/powerpoint/2010/main" val="3520950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Público Alvo</a:t>
            </a:r>
          </a:p>
        </p:txBody>
      </p:sp>
      <p:sp>
        <p:nvSpPr>
          <p:cNvPr id="3" name="Espaço Reservado para Conteúdo 2"/>
          <p:cNvSpPr>
            <a:spLocks noGrp="1"/>
          </p:cNvSpPr>
          <p:nvPr>
            <p:ph idx="1"/>
          </p:nvPr>
        </p:nvSpPr>
        <p:spPr/>
        <p:txBody>
          <a:bodyPr/>
          <a:lstStyle/>
          <a:p>
            <a:r>
              <a:rPr lang="pt-BR" dirty="0"/>
              <a:t>O projeto Mais Saúde busca atingir todos os públicos populacionais, exceto o público infantil. Buscando assim uma melhoria na qualidade de vida da população.</a:t>
            </a:r>
          </a:p>
        </p:txBody>
      </p:sp>
    </p:spTree>
    <p:extLst>
      <p:ext uri="{BB962C8B-B14F-4D97-AF65-F5344CB8AC3E}">
        <p14:creationId xmlns:p14="http://schemas.microsoft.com/office/powerpoint/2010/main" val="28450543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#02 – </a:t>
            </a:r>
            <a:r>
              <a:rPr lang="pt-BR" b="1" dirty="0">
                <a:solidFill>
                  <a:schemeClr val="tx1"/>
                </a:solidFill>
              </a:rPr>
              <a:t>Gestão da Taxa de Gordura </a:t>
            </a:r>
            <a:endParaRPr lang="pt-BR" dirty="0">
              <a:solidFill>
                <a:schemeClr val="tx1"/>
              </a:solidFill>
            </a:endParaRPr>
          </a:p>
          <a:p>
            <a:pPr marL="0" indent="0">
              <a:buNone/>
            </a:pPr>
            <a:endParaRPr lang="pt-BR" dirty="0"/>
          </a:p>
          <a:p>
            <a:pPr marL="0" indent="0">
              <a:buNone/>
            </a:pPr>
            <a:r>
              <a:rPr lang="pt-BR" dirty="0"/>
              <a:t>	</a:t>
            </a:r>
            <a:r>
              <a:rPr lang="pt-BR" dirty="0">
                <a:solidFill>
                  <a:schemeClr val="tx1"/>
                </a:solidFill>
              </a:rPr>
              <a:t>Similar ao IMC, a taxa de gordura visa tirar                                                                                 	as medidas de pescoço e quadril, para que                                                                                 	assim ocorra uma diferenciação dos sexos                                                                                      	com o intuito de informar um resultado preciso.</a:t>
            </a:r>
          </a:p>
        </p:txBody>
      </p:sp>
    </p:spTree>
    <p:extLst>
      <p:ext uri="{BB962C8B-B14F-4D97-AF65-F5344CB8AC3E}">
        <p14:creationId xmlns:p14="http://schemas.microsoft.com/office/powerpoint/2010/main" val="2647469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#03 – </a:t>
            </a:r>
            <a:r>
              <a:rPr lang="pt-BR" b="1" dirty="0">
                <a:solidFill>
                  <a:schemeClr val="tx1"/>
                </a:solidFill>
              </a:rPr>
              <a:t>Gestão dos Batimentos Cardíacos</a:t>
            </a:r>
            <a:endParaRPr lang="pt-BR" dirty="0">
              <a:solidFill>
                <a:schemeClr val="tx1"/>
              </a:solidFill>
            </a:endParaRPr>
          </a:p>
          <a:p>
            <a:pPr marL="0" indent="0">
              <a:buNone/>
            </a:pPr>
            <a:endParaRPr lang="pt-BR" b="1" dirty="0">
              <a:cs typeface="Times New Roman" panose="02020603050405020304" pitchFamily="18" charset="0"/>
            </a:endParaRPr>
          </a:p>
          <a:p>
            <a:pPr marL="0" indent="0">
              <a:buNone/>
            </a:pPr>
            <a:r>
              <a:rPr lang="pt-BR" b="1" dirty="0">
                <a:cs typeface="Times New Roman" panose="02020603050405020304" pitchFamily="18" charset="0"/>
              </a:rPr>
              <a:t>	</a:t>
            </a:r>
            <a:r>
              <a:rPr lang="pt-BR" dirty="0">
                <a:solidFill>
                  <a:schemeClr val="tx1"/>
                </a:solidFill>
                <a:cs typeface="Times New Roman" panose="02020603050405020304" pitchFamily="18" charset="0"/>
              </a:rPr>
              <a:t>O usuário poderá inserir seus dados para                                                                                    	obter informações sobre seus batimentos                                                                                   	por minuto, avisando se possivelmente o                                                                                        	usuário tem tendências para desenvolver                                                                                  	ou possui bradicardia ou taquicardia. </a:t>
            </a: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4430806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a:xfrm>
            <a:off x="1137139" y="1746738"/>
            <a:ext cx="10323342" cy="4689229"/>
          </a:xfrm>
        </p:spPr>
        <p:txBody>
          <a:bodyPr>
            <a:normAutofit/>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#04 –  </a:t>
            </a:r>
            <a:r>
              <a:rPr lang="pt-BR" b="1" dirty="0">
                <a:solidFill>
                  <a:schemeClr val="tx1"/>
                </a:solidFill>
              </a:rPr>
              <a:t>Gestão da Saturação de oxigênio </a:t>
            </a:r>
          </a:p>
          <a:p>
            <a:pPr marL="0" indent="0">
              <a:buNone/>
            </a:pPr>
            <a:endParaRPr lang="pt-BR" b="1" dirty="0">
              <a:solidFill>
                <a:schemeClr val="tx1"/>
              </a:solidFill>
              <a:cs typeface="Times New Roman" panose="02020603050405020304" pitchFamily="18" charset="0"/>
            </a:endParaRPr>
          </a:p>
          <a:p>
            <a:pPr marL="0" indent="0">
              <a:buNone/>
            </a:pPr>
            <a:r>
              <a:rPr lang="pt-BR" b="1" dirty="0">
                <a:solidFill>
                  <a:schemeClr val="tx1"/>
                </a:solidFill>
                <a:cs typeface="Times New Roman" panose="02020603050405020304" pitchFamily="18" charset="0"/>
              </a:rPr>
              <a:t>	</a:t>
            </a:r>
            <a:r>
              <a:rPr lang="pt-BR" dirty="0">
                <a:solidFill>
                  <a:schemeClr val="tx1"/>
                </a:solidFill>
                <a:cs typeface="Times New Roman" panose="02020603050405020304" pitchFamily="18" charset="0"/>
              </a:rPr>
              <a:t>Através de integrações, será acompanhado a                                                                           	saturação do oxigênio do usuário, que poderá                                                                   	apresentar ramificações de perigo quando encontrada                                                                             	entre ou abaixo 90%, sendo 95% e 100% taxas normais.                                                                              	O sistema será responsável por informar a saturação ideal.</a:t>
            </a:r>
            <a:endParaRPr lang="pt-BR" b="1" dirty="0">
              <a:solidFill>
                <a:schemeClr val="tx1"/>
              </a:solidFill>
              <a:cs typeface="Times New Roman" panose="02020603050405020304" pitchFamily="18" charset="0"/>
            </a:endParaRPr>
          </a:p>
          <a:p>
            <a:pPr marL="0" indent="0">
              <a:buNone/>
            </a:pPr>
            <a:endParaRPr lang="pt-BR" dirty="0">
              <a:solidFill>
                <a:schemeClr val="tx1"/>
              </a:solidFill>
              <a:cs typeface="Times New Roman" panose="02020603050405020304" pitchFamily="18" charset="0"/>
            </a:endParaRPr>
          </a:p>
          <a:p>
            <a:pPr marL="0" indent="0">
              <a:lnSpc>
                <a:spcPct val="150000"/>
              </a:lnSpc>
              <a:buNone/>
            </a:pPr>
            <a:r>
              <a:rPr lang="pt-BR" dirty="0">
                <a:solidFill>
                  <a:schemeClr val="dk1"/>
                </a:solidFill>
                <a:latin typeface="Times New Roman" panose="02020603050405020304" pitchFamily="18" charset="0"/>
                <a:cs typeface="Times New Roman" panose="02020603050405020304" pitchFamily="18" charset="0"/>
              </a:rPr>
              <a:t>	</a:t>
            </a:r>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1834732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#05 –  </a:t>
            </a:r>
            <a:r>
              <a:rPr lang="pt-BR" b="1" dirty="0">
                <a:solidFill>
                  <a:schemeClr val="tx1"/>
                </a:solidFill>
              </a:rPr>
              <a:t>Gestão da Pressão Sanguínea </a:t>
            </a:r>
            <a:endParaRPr lang="pt-BR" b="1" dirty="0">
              <a:solidFill>
                <a:schemeClr val="tx1"/>
              </a:solidFill>
              <a:cs typeface="Times New Roman" panose="02020603050405020304" pitchFamily="18" charset="0"/>
            </a:endParaRPr>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r>
              <a:rPr lang="pt-BR" b="1" dirty="0">
                <a:cs typeface="Times New Roman" panose="02020603050405020304" pitchFamily="18" charset="0"/>
              </a:rPr>
              <a:t>	</a:t>
            </a:r>
            <a:r>
              <a:rPr lang="pt-BR" dirty="0">
                <a:solidFill>
                  <a:schemeClr val="tx1"/>
                </a:solidFill>
                <a:cs typeface="Times New Roman" panose="02020603050405020304" pitchFamily="18" charset="0"/>
              </a:rPr>
              <a:t>Informará se a pressão é sistólica ou diastólica; </a:t>
            </a:r>
          </a:p>
          <a:p>
            <a:pPr marL="0" indent="0">
              <a:buNone/>
            </a:pPr>
            <a:r>
              <a:rPr lang="pt-BR" b="1" dirty="0">
                <a:solidFill>
                  <a:schemeClr val="tx1"/>
                </a:solidFill>
                <a:cs typeface="Times New Roman" panose="02020603050405020304" pitchFamily="18" charset="0"/>
              </a:rPr>
              <a:t>	</a:t>
            </a:r>
            <a:r>
              <a:rPr lang="pt-BR" dirty="0">
                <a:solidFill>
                  <a:schemeClr val="tx1"/>
                </a:solidFill>
                <a:cs typeface="Times New Roman" panose="02020603050405020304" pitchFamily="18" charset="0"/>
              </a:rPr>
              <a:t>De acordo com os dados coletados as informações                                                               	obtidas poderão alertar entre pressão normal,                                                                       	pré-hipertensão, hipertensão estágio 1, hipertensão estágio 2 ou crise hipertensiva</a:t>
            </a: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4578085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#06 – </a:t>
            </a:r>
            <a:r>
              <a:rPr lang="pt-BR" b="1" dirty="0">
                <a:solidFill>
                  <a:schemeClr val="tx1"/>
                </a:solidFill>
              </a:rPr>
              <a:t>Gestão de Visão</a:t>
            </a:r>
            <a:endParaRPr lang="pt-BR" b="1" dirty="0">
              <a:solidFill>
                <a:schemeClr val="tx1"/>
              </a:solidFill>
              <a:cs typeface="Times New Roman" panose="02020603050405020304" pitchFamily="18" charset="0"/>
            </a:endParaRPr>
          </a:p>
          <a:p>
            <a:pPr marL="0" indent="0">
              <a:buNone/>
            </a:pPr>
            <a:endParaRPr lang="pt-BR" b="1" dirty="0">
              <a:solidFill>
                <a:schemeClr val="dk1"/>
              </a:solidFill>
              <a:cs typeface="Times New Roman" panose="02020603050405020304" pitchFamily="18" charset="0"/>
            </a:endParaRPr>
          </a:p>
          <a:p>
            <a:pPr marL="0" indent="0">
              <a:buNone/>
            </a:pPr>
            <a:r>
              <a:rPr lang="pt-BR" dirty="0">
                <a:solidFill>
                  <a:schemeClr val="dk1"/>
                </a:solidFill>
                <a:latin typeface="Times New Roman" panose="02020603050405020304" pitchFamily="18" charset="0"/>
                <a:cs typeface="Times New Roman" panose="02020603050405020304" pitchFamily="18" charset="0"/>
              </a:rPr>
              <a:t>	</a:t>
            </a:r>
            <a:r>
              <a:rPr lang="pt-BR" dirty="0">
                <a:solidFill>
                  <a:schemeClr val="dk1"/>
                </a:solidFill>
                <a:cs typeface="Times New Roman" panose="02020603050405020304" pitchFamily="18" charset="0"/>
              </a:rPr>
              <a:t>O usuário passará por diversos testes online                                                                          	para que a gestão de visão possa ser realizada,                                                                      	dentre esses testes podemos encontras o teste                                                                        	de Ishihara, astigmatismo e miopia ou hipermetropia.                                                       	Assim podendo identificar problemas de visão. </a:t>
            </a: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12035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#07 – </a:t>
            </a:r>
            <a:r>
              <a:rPr lang="pt-BR" b="1" dirty="0">
                <a:solidFill>
                  <a:schemeClr val="tx1"/>
                </a:solidFill>
              </a:rPr>
              <a:t>Gestão da Capacidade Pulmonar</a:t>
            </a:r>
          </a:p>
          <a:p>
            <a:pPr marL="0" indent="0">
              <a:buNone/>
            </a:pPr>
            <a:endParaRPr lang="pt-BR" b="1" dirty="0">
              <a:cs typeface="Times New Roman" panose="02020603050405020304" pitchFamily="18" charset="0"/>
            </a:endParaRPr>
          </a:p>
          <a:p>
            <a:pPr marL="0" indent="0">
              <a:buNone/>
            </a:pPr>
            <a:r>
              <a:rPr lang="pt-BR" dirty="0"/>
              <a:t>	</a:t>
            </a:r>
            <a:r>
              <a:rPr lang="pt-BR" dirty="0">
                <a:solidFill>
                  <a:schemeClr val="tx1"/>
                </a:solidFill>
              </a:rPr>
              <a:t>Para medir a capacidade, o usuário deverá                                                                                 	inserir a medida de sua caixa torácica entre                                                                                	a respiração e inspiração para que o sistema                                                                             	efetue uma subtração das mesmas.                                                                                	Informando posteriormente se o usuário possui                                                                  	resultados como dispneia, limite inferior, normal                                                                      	 	e excelente.</a:t>
            </a:r>
            <a:endParaRPr lang="pt-BR" dirty="0"/>
          </a:p>
        </p:txBody>
      </p:sp>
    </p:spTree>
    <p:extLst>
      <p:ext uri="{BB962C8B-B14F-4D97-AF65-F5344CB8AC3E}">
        <p14:creationId xmlns:p14="http://schemas.microsoft.com/office/powerpoint/2010/main" val="157374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numCol="1"/>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#08 – </a:t>
            </a:r>
            <a:r>
              <a:rPr lang="pt-BR" b="1" dirty="0">
                <a:solidFill>
                  <a:schemeClr val="tx1"/>
                </a:solidFill>
              </a:rPr>
              <a:t>Relatórios tabulares e Gráficos</a:t>
            </a:r>
          </a:p>
          <a:p>
            <a:pPr>
              <a:buFont typeface="Arial" panose="020B0604020202020204" pitchFamily="34" charset="0"/>
              <a:buChar char="•"/>
            </a:pPr>
            <a:endParaRPr lang="pt-BR" b="1" dirty="0">
              <a:solidFill>
                <a:schemeClr val="tx1"/>
              </a:solidFill>
            </a:endParaRPr>
          </a:p>
          <a:p>
            <a:pPr marL="0" indent="0">
              <a:buNone/>
            </a:pPr>
            <a:r>
              <a:rPr lang="pt-BR" dirty="0">
                <a:solidFill>
                  <a:schemeClr val="tx1"/>
                </a:solidFill>
              </a:rPr>
              <a:t>	O sistema será encarregado de gerar relatórios e                                                              	gráficos atráves da plataforma Google Charts, de                                                               	acordo com os dados coletados pelo usuário.</a:t>
            </a:r>
          </a:p>
          <a:p>
            <a:pPr marL="0" indent="0">
              <a:buNone/>
            </a:pPr>
            <a:r>
              <a:rPr lang="pt-BR" dirty="0">
                <a:solidFill>
                  <a:schemeClr val="tx1"/>
                </a:solidFill>
              </a:rPr>
              <a:t> 	</a:t>
            </a:r>
          </a:p>
          <a:p>
            <a:pPr marL="0" indent="0">
              <a:buNone/>
            </a:pPr>
            <a:r>
              <a:rPr lang="pt-BR" dirty="0">
                <a:solidFill>
                  <a:schemeClr val="tx1"/>
                </a:solidFill>
              </a:rPr>
              <a:t>	                                                                               </a:t>
            </a:r>
          </a:p>
          <a:p>
            <a:pPr marL="0" indent="0">
              <a:buNone/>
            </a:pPr>
            <a:endParaRPr lang="pt-BR" dirty="0">
              <a:solidFill>
                <a:schemeClr val="dk1"/>
              </a:solidFill>
            </a:endParaRPr>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9072759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graphicFrame>
        <p:nvGraphicFramePr>
          <p:cNvPr id="10" name="Espaço Reservado para Conteúdo 9"/>
          <p:cNvGraphicFramePr>
            <a:graphicFrameLocks noGrp="1"/>
          </p:cNvGraphicFramePr>
          <p:nvPr>
            <p:ph idx="1"/>
            <p:extLst/>
          </p:nvPr>
        </p:nvGraphicFramePr>
        <p:xfrm>
          <a:off x="2901142" y="2111429"/>
          <a:ext cx="6916189" cy="3719257"/>
        </p:xfrm>
        <a:graphic>
          <a:graphicData uri="http://schemas.openxmlformats.org/drawingml/2006/table">
            <a:tbl>
              <a:tblPr firstRow="1" firstCol="1" bandRow="1">
                <a:tableStyleId>{21E4AEA4-8DFA-4A89-87EB-49C32662AFE0}</a:tableStyleId>
              </a:tblPr>
              <a:tblGrid>
                <a:gridCol w="3457159">
                  <a:extLst>
                    <a:ext uri="{9D8B030D-6E8A-4147-A177-3AD203B41FA5}">
                      <a16:colId xmlns:a16="http://schemas.microsoft.com/office/drawing/2014/main" val="4083861661"/>
                    </a:ext>
                  </a:extLst>
                </a:gridCol>
                <a:gridCol w="3459030">
                  <a:extLst>
                    <a:ext uri="{9D8B030D-6E8A-4147-A177-3AD203B41FA5}">
                      <a16:colId xmlns:a16="http://schemas.microsoft.com/office/drawing/2014/main" val="3931047911"/>
                    </a:ext>
                  </a:extLst>
                </a:gridCol>
              </a:tblGrid>
              <a:tr h="1007918">
                <a:tc>
                  <a:txBody>
                    <a:bodyPr/>
                    <a:lstStyle/>
                    <a:p>
                      <a:pPr algn="ctr">
                        <a:lnSpc>
                          <a:spcPts val="1200"/>
                        </a:lnSpc>
                        <a:spcAft>
                          <a:spcPts val="0"/>
                        </a:spcAft>
                      </a:pPr>
                      <a:endParaRPr lang="pt-BR" sz="2000" dirty="0">
                        <a:effectLst/>
                      </a:endParaRPr>
                    </a:p>
                    <a:p>
                      <a:pPr algn="ctr">
                        <a:lnSpc>
                          <a:spcPts val="1200"/>
                        </a:lnSpc>
                        <a:spcAft>
                          <a:spcPts val="0"/>
                        </a:spcAft>
                      </a:pPr>
                      <a:endParaRPr lang="pt-BR" sz="2000" dirty="0">
                        <a:effectLst/>
                      </a:endParaRPr>
                    </a:p>
                    <a:p>
                      <a:pPr algn="ctr">
                        <a:lnSpc>
                          <a:spcPts val="1200"/>
                        </a:lnSpc>
                        <a:spcAft>
                          <a:spcPts val="0"/>
                        </a:spcAft>
                      </a:pPr>
                      <a:r>
                        <a:rPr lang="pt-BR" sz="2000" dirty="0">
                          <a:effectLst/>
                        </a:rPr>
                        <a:t>Identificador Requisito </a:t>
                      </a:r>
                    </a:p>
                    <a:p>
                      <a:pPr algn="ctr">
                        <a:lnSpc>
                          <a:spcPts val="1200"/>
                        </a:lnSpc>
                        <a:spcAft>
                          <a:spcPts val="0"/>
                        </a:spcAft>
                      </a:pPr>
                      <a:endParaRPr lang="pt-BR" sz="2000" dirty="0">
                        <a:effectLst/>
                      </a:endParaRPr>
                    </a:p>
                    <a:p>
                      <a:pPr algn="ctr">
                        <a:lnSpc>
                          <a:spcPts val="1200"/>
                        </a:lnSpc>
                        <a:spcAft>
                          <a:spcPts val="0"/>
                        </a:spcAft>
                      </a:pPr>
                      <a:r>
                        <a:rPr lang="pt-BR" sz="2000" dirty="0">
                          <a:effectLst/>
                        </a:rPr>
                        <a:t>Funcional</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pt-BR" sz="2000" dirty="0">
                        <a:effectLst/>
                      </a:endParaRPr>
                    </a:p>
                    <a:p>
                      <a:pPr algn="ctr">
                        <a:lnSpc>
                          <a:spcPts val="1200"/>
                        </a:lnSpc>
                        <a:spcAft>
                          <a:spcPts val="0"/>
                        </a:spcAft>
                      </a:pPr>
                      <a:endParaRPr lang="pt-BR" sz="2000" dirty="0">
                        <a:effectLst/>
                      </a:endParaRPr>
                    </a:p>
                    <a:p>
                      <a:pPr algn="ctr">
                        <a:lnSpc>
                          <a:spcPts val="1200"/>
                        </a:lnSpc>
                        <a:spcAft>
                          <a:spcPts val="0"/>
                        </a:spcAft>
                      </a:pPr>
                      <a:r>
                        <a:rPr lang="pt-BR" sz="2000" dirty="0">
                          <a:effectLst/>
                        </a:rPr>
                        <a:t>Priorização</a:t>
                      </a:r>
                    </a:p>
                    <a:p>
                      <a:pPr algn="ctr">
                        <a:lnSpc>
                          <a:spcPts val="1200"/>
                        </a:lnSpc>
                        <a:spcAft>
                          <a:spcPts val="0"/>
                        </a:spcAft>
                      </a:pPr>
                      <a:endParaRPr lang="pt-BR" sz="2000" dirty="0">
                        <a:effectLst/>
                      </a:endParaRPr>
                    </a:p>
                    <a:p>
                      <a:pPr algn="ctr">
                        <a:lnSpc>
                          <a:spcPts val="1200"/>
                        </a:lnSpc>
                        <a:spcAft>
                          <a:spcPts val="0"/>
                        </a:spcAft>
                      </a:pPr>
                      <a:r>
                        <a:rPr lang="pt-BR" sz="2000" dirty="0">
                          <a:effectLst/>
                        </a:rPr>
                        <a:t>Final</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08267846"/>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#01</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rPr>
                        <a:t>Deve ser feito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3240771826"/>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#02</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pt-BR" sz="2000" dirty="0">
                        <a:effectLst/>
                        <a:latin typeface="+mn-lt"/>
                      </a:endParaRPr>
                    </a:p>
                    <a:p>
                      <a:pPr algn="ctr">
                        <a:lnSpc>
                          <a:spcPts val="1200"/>
                        </a:lnSpc>
                        <a:spcAft>
                          <a:spcPts val="0"/>
                        </a:spcAft>
                      </a:pPr>
                      <a:r>
                        <a:rPr lang="pt-BR" sz="2000" dirty="0">
                          <a:effectLst/>
                          <a:latin typeface="+mn-lt"/>
                        </a:rPr>
                        <a:t>Deve</a:t>
                      </a:r>
                      <a:r>
                        <a:rPr lang="pt-BR" sz="2000" baseline="0" dirty="0">
                          <a:effectLst/>
                          <a:latin typeface="+mn-lt"/>
                        </a:rPr>
                        <a:t> ser feito</a:t>
                      </a:r>
                      <a:endParaRPr lang="en-US" sz="2000" dirty="0">
                        <a:effectLst/>
                        <a:latin typeface="+mn-lt"/>
                      </a:endParaRPr>
                    </a:p>
                  </a:txBody>
                  <a:tcPr marL="68580" marR="68580" marT="0" marB="0"/>
                </a:tc>
                <a:extLst>
                  <a:ext uri="{0D108BD9-81ED-4DB2-BD59-A6C34878D82A}">
                    <a16:rowId xmlns:a16="http://schemas.microsoft.com/office/drawing/2014/main" val="2956629501"/>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#03</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rPr>
                        <a:t>Deve ser feito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966761537"/>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#04</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pt-BR" sz="2000" dirty="0">
                        <a:effectLst/>
                        <a:latin typeface="+mn-lt"/>
                      </a:endParaRPr>
                    </a:p>
                    <a:p>
                      <a:pPr algn="ctr">
                        <a:lnSpc>
                          <a:spcPts val="1200"/>
                        </a:lnSpc>
                        <a:spcAft>
                          <a:spcPts val="0"/>
                        </a:spcAft>
                      </a:pPr>
                      <a:r>
                        <a:rPr lang="pt-BR" sz="2000" dirty="0">
                          <a:effectLst/>
                          <a:latin typeface="+mn-lt"/>
                        </a:rPr>
                        <a:t>Deve</a:t>
                      </a:r>
                      <a:r>
                        <a:rPr lang="pt-BR" sz="2000" baseline="0" dirty="0">
                          <a:effectLst/>
                          <a:latin typeface="+mn-lt"/>
                        </a:rPr>
                        <a:t> ser feito</a:t>
                      </a:r>
                      <a:endParaRPr lang="en-US" sz="2000" dirty="0">
                        <a:effectLst/>
                        <a:latin typeface="+mn-lt"/>
                      </a:endParaRPr>
                    </a:p>
                  </a:txBody>
                  <a:tcPr marL="68580" marR="68580" marT="0" marB="0"/>
                </a:tc>
                <a:extLst>
                  <a:ext uri="{0D108BD9-81ED-4DB2-BD59-A6C34878D82A}">
                    <a16:rowId xmlns:a16="http://schemas.microsoft.com/office/drawing/2014/main" val="40316735"/>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#05</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ea typeface="+mn-ea"/>
                        </a:rPr>
                        <a:t>Deve</a:t>
                      </a:r>
                      <a:r>
                        <a:rPr lang="en-US" sz="2000" baseline="0" dirty="0">
                          <a:effectLst/>
                          <a:latin typeface="+mn-lt"/>
                          <a:ea typeface="+mn-ea"/>
                        </a:rPr>
                        <a:t> ser feito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1024433470"/>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#06</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ea typeface="+mn-ea"/>
                        </a:rPr>
                        <a:t>Atrativo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417192484"/>
                  </a:ext>
                </a:extLst>
              </a:tr>
              <a:tr h="359528">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#07</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ea typeface="+mn-ea"/>
                        </a:rPr>
                        <a:t>Atrativo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450953703"/>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#08</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latin typeface="+mn-lt"/>
                      </a:endParaRPr>
                    </a:p>
                    <a:p>
                      <a:pPr algn="ctr">
                        <a:lnSpc>
                          <a:spcPts val="1200"/>
                        </a:lnSpc>
                        <a:spcAft>
                          <a:spcPts val="0"/>
                        </a:spcAft>
                      </a:pPr>
                      <a:r>
                        <a:rPr lang="en-US" sz="2000" dirty="0">
                          <a:effectLst/>
                          <a:latin typeface="+mn-lt"/>
                        </a:rPr>
                        <a:t>Deve ser feito</a:t>
                      </a:r>
                      <a:endParaRPr lang="pt-BR" sz="2000" dirty="0">
                        <a:effectLst/>
                        <a:latin typeface="+mn-lt"/>
                        <a:ea typeface="Times New Roman" panose="02020603050405020304" pitchFamily="18" charset="0"/>
                      </a:endParaRPr>
                    </a:p>
                  </a:txBody>
                  <a:tcPr marL="68580" marR="68580" marT="0" marB="0"/>
                </a:tc>
                <a:extLst>
                  <a:ext uri="{0D108BD9-81ED-4DB2-BD59-A6C34878D82A}">
                    <a16:rowId xmlns:a16="http://schemas.microsoft.com/office/drawing/2014/main" val="2460297441"/>
                  </a:ext>
                </a:extLst>
              </a:tr>
            </a:tbl>
          </a:graphicData>
        </a:graphic>
      </p:graphicFrame>
    </p:spTree>
    <p:extLst>
      <p:ext uri="{BB962C8B-B14F-4D97-AF65-F5344CB8AC3E}">
        <p14:creationId xmlns:p14="http://schemas.microsoft.com/office/powerpoint/2010/main" val="16741914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4422" y="2438202"/>
            <a:ext cx="5963482" cy="2838846"/>
          </a:xfrm>
        </p:spPr>
      </p:pic>
    </p:spTree>
    <p:extLst>
      <p:ext uri="{BB962C8B-B14F-4D97-AF65-F5344CB8AC3E}">
        <p14:creationId xmlns:p14="http://schemas.microsoft.com/office/powerpoint/2010/main" val="14377840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2406" y="1882122"/>
            <a:ext cx="8288148" cy="4022725"/>
          </a:xfrm>
        </p:spPr>
      </p:pic>
    </p:spTree>
    <p:extLst>
      <p:ext uri="{BB962C8B-B14F-4D97-AF65-F5344CB8AC3E}">
        <p14:creationId xmlns:p14="http://schemas.microsoft.com/office/powerpoint/2010/main" val="115272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pPr algn="ctr"/>
            <a:r>
              <a:rPr lang="pt-BR" dirty="0" err="1"/>
              <a:t>Template</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a:buFont typeface="Arial" panose="020B0604020202020204" pitchFamily="34" charset="0"/>
              <a:buChar char="•"/>
            </a:pPr>
            <a:r>
              <a:rPr lang="pt-BR" dirty="0"/>
              <a:t> Vencedor: Grupo 01.</a:t>
            </a:r>
          </a:p>
        </p:txBody>
      </p:sp>
    </p:spTree>
    <p:extLst>
      <p:ext uri="{BB962C8B-B14F-4D97-AF65-F5344CB8AC3E}">
        <p14:creationId xmlns:p14="http://schemas.microsoft.com/office/powerpoint/2010/main" val="12037441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684" y="2266728"/>
            <a:ext cx="6858957" cy="3181794"/>
          </a:xfrm>
        </p:spPr>
      </p:pic>
    </p:spTree>
    <p:extLst>
      <p:ext uri="{BB962C8B-B14F-4D97-AF65-F5344CB8AC3E}">
        <p14:creationId xmlns:p14="http://schemas.microsoft.com/office/powerpoint/2010/main" val="2633075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935" y="1846263"/>
            <a:ext cx="8338455" cy="4022725"/>
          </a:xfrm>
        </p:spPr>
      </p:pic>
    </p:spTree>
    <p:extLst>
      <p:ext uri="{BB962C8B-B14F-4D97-AF65-F5344CB8AC3E}">
        <p14:creationId xmlns:p14="http://schemas.microsoft.com/office/powerpoint/2010/main" val="15933390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711" y="2485834"/>
            <a:ext cx="6296904" cy="2743583"/>
          </a:xfrm>
        </p:spPr>
      </p:pic>
    </p:spTree>
    <p:extLst>
      <p:ext uri="{BB962C8B-B14F-4D97-AF65-F5344CB8AC3E}">
        <p14:creationId xmlns:p14="http://schemas.microsoft.com/office/powerpoint/2010/main" val="32438708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194" y="1846263"/>
            <a:ext cx="8221938" cy="4022725"/>
          </a:xfrm>
        </p:spPr>
      </p:pic>
    </p:spTree>
    <p:extLst>
      <p:ext uri="{BB962C8B-B14F-4D97-AF65-F5344CB8AC3E}">
        <p14:creationId xmlns:p14="http://schemas.microsoft.com/office/powerpoint/2010/main" val="6089019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2027" y="2238149"/>
            <a:ext cx="6068272" cy="3238952"/>
          </a:xfrm>
        </p:spPr>
      </p:pic>
    </p:spTree>
    <p:extLst>
      <p:ext uri="{BB962C8B-B14F-4D97-AF65-F5344CB8AC3E}">
        <p14:creationId xmlns:p14="http://schemas.microsoft.com/office/powerpoint/2010/main" val="15498132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935" y="1846263"/>
            <a:ext cx="8338455" cy="4022725"/>
          </a:xfrm>
        </p:spPr>
      </p:pic>
    </p:spTree>
    <p:extLst>
      <p:ext uri="{BB962C8B-B14F-4D97-AF65-F5344CB8AC3E}">
        <p14:creationId xmlns:p14="http://schemas.microsoft.com/office/powerpoint/2010/main" val="32970183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3869" y="2304834"/>
            <a:ext cx="6544588" cy="3105583"/>
          </a:xfrm>
        </p:spPr>
      </p:pic>
    </p:spTree>
    <p:extLst>
      <p:ext uri="{BB962C8B-B14F-4D97-AF65-F5344CB8AC3E}">
        <p14:creationId xmlns:p14="http://schemas.microsoft.com/office/powerpoint/2010/main" val="484049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819" y="1846263"/>
            <a:ext cx="8694687" cy="4022725"/>
          </a:xfrm>
        </p:spPr>
      </p:pic>
    </p:spTree>
    <p:extLst>
      <p:ext uri="{BB962C8B-B14F-4D97-AF65-F5344CB8AC3E}">
        <p14:creationId xmlns:p14="http://schemas.microsoft.com/office/powerpoint/2010/main" val="3484940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Ana Letícia;</a:t>
            </a:r>
          </a:p>
          <a:p>
            <a:pPr lvl="1">
              <a:buFont typeface="Arial" panose="020B0604020202020204" pitchFamily="34" charset="0"/>
              <a:buChar char="•"/>
            </a:pPr>
            <a:r>
              <a:rPr lang="pt-BR" sz="2000" dirty="0">
                <a:cs typeface="Times New Roman" panose="02020603050405020304" pitchFamily="18" charset="0"/>
              </a:rPr>
              <a:t>Papel exercido: DBA;</a:t>
            </a:r>
          </a:p>
          <a:p>
            <a:pPr lvl="1">
              <a:buFont typeface="Arial" panose="020B0604020202020204" pitchFamily="34" charset="0"/>
              <a:buChar char="•"/>
            </a:pPr>
            <a:r>
              <a:rPr lang="pt-BR" sz="2000" dirty="0">
                <a:cs typeface="Times New Roman" panose="02020603050405020304" pitchFamily="18" charset="0"/>
              </a:rPr>
              <a:t>Atividades que trabalhou no Bimestre: Documento de visão, Documento  de requisitos e Caso de Uso;</a:t>
            </a:r>
          </a:p>
          <a:p>
            <a:pPr lvl="1">
              <a:buFont typeface="Arial" panose="020B0604020202020204" pitchFamily="34" charset="0"/>
              <a:buChar char="•"/>
            </a:pPr>
            <a:r>
              <a:rPr lang="pt-BR" sz="2000" dirty="0">
                <a:cs typeface="Times New Roman" panose="02020603050405020304" pitchFamily="18" charset="0"/>
              </a:rPr>
              <a:t>Principais dificuldades: Desenvolver os documentos;</a:t>
            </a:r>
          </a:p>
          <a:p>
            <a:pPr lvl="1">
              <a:buFont typeface="Arial" panose="020B0604020202020204" pitchFamily="34" charset="0"/>
              <a:buChar char="•"/>
            </a:pPr>
            <a:r>
              <a:rPr lang="pt-BR" sz="2000" dirty="0">
                <a:cs typeface="Times New Roman" panose="02020603050405020304" pitchFamily="18" charset="0"/>
              </a:rPr>
              <a:t>Sugestões: -.</a:t>
            </a:r>
            <a:endParaRPr lang="pt-BR" dirty="0"/>
          </a:p>
        </p:txBody>
      </p:sp>
    </p:spTree>
    <p:extLst>
      <p:ext uri="{BB962C8B-B14F-4D97-AF65-F5344CB8AC3E}">
        <p14:creationId xmlns:p14="http://schemas.microsoft.com/office/powerpoint/2010/main" val="11118748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Beatriz Galharde de Carvalho;</a:t>
            </a:r>
          </a:p>
          <a:p>
            <a:pPr lvl="1">
              <a:buFont typeface="Arial" panose="020B0604020202020204" pitchFamily="34" charset="0"/>
              <a:buChar char="•"/>
            </a:pPr>
            <a:r>
              <a:rPr lang="pt-BR" sz="2000" dirty="0">
                <a:cs typeface="Times New Roman" panose="02020603050405020304" pitchFamily="18" charset="0"/>
              </a:rPr>
              <a:t>Papel exercido: Analista;</a:t>
            </a:r>
          </a:p>
          <a:p>
            <a:pPr lvl="1">
              <a:buFont typeface="Arial" panose="020B0604020202020204" pitchFamily="34" charset="0"/>
              <a:buChar char="•"/>
            </a:pPr>
            <a:r>
              <a:rPr lang="pt-BR" sz="2000" dirty="0">
                <a:cs typeface="Times New Roman" panose="02020603050405020304" pitchFamily="18" charset="0"/>
              </a:rPr>
              <a:t>Atividades que trabalhou no Bimestre: </a:t>
            </a:r>
            <a:r>
              <a:rPr lang="pt-BR" sz="2000" dirty="0"/>
              <a:t>Documento de Visão, Documento de Requisitos, Documentação de Caso de Uso e Definição e montagem da Apresentação Bimestral;</a:t>
            </a:r>
            <a:endParaRPr lang="pt-BR" sz="2000" dirty="0">
              <a:cs typeface="Times New Roman" panose="02020603050405020304" pitchFamily="18" charset="0"/>
            </a:endParaRPr>
          </a:p>
          <a:p>
            <a:pPr lvl="1">
              <a:buFont typeface="Arial" panose="020B0604020202020204" pitchFamily="34" charset="0"/>
              <a:buChar char="•"/>
            </a:pPr>
            <a:r>
              <a:rPr lang="pt-BR" sz="2000" dirty="0">
                <a:cs typeface="Times New Roman" panose="02020603050405020304" pitchFamily="18" charset="0"/>
              </a:rPr>
              <a:t>Principais dificuldades: Iniciar o desenvolvimento das atividades;</a:t>
            </a:r>
          </a:p>
          <a:p>
            <a:pPr lvl="1">
              <a:buFont typeface="Arial" panose="020B0604020202020204" pitchFamily="34" charset="0"/>
              <a:buChar char="•"/>
            </a:pPr>
            <a:r>
              <a:rPr lang="pt-BR" sz="2000" dirty="0">
                <a:cs typeface="Times New Roman" panose="02020603050405020304" pitchFamily="18" charset="0"/>
              </a:rPr>
              <a:t>Sugestões: Sem sugestões.</a:t>
            </a:r>
            <a:endParaRPr lang="pt-BR" dirty="0"/>
          </a:p>
        </p:txBody>
      </p:sp>
    </p:spTree>
    <p:extLst>
      <p:ext uri="{BB962C8B-B14F-4D97-AF65-F5344CB8AC3E}">
        <p14:creationId xmlns:p14="http://schemas.microsoft.com/office/powerpoint/2010/main" val="371363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1</a:t>
            </a:r>
          </a:p>
        </p:txBody>
      </p:sp>
    </p:spTree>
    <p:extLst>
      <p:ext uri="{BB962C8B-B14F-4D97-AF65-F5344CB8AC3E}">
        <p14:creationId xmlns:p14="http://schemas.microsoft.com/office/powerpoint/2010/main" val="15711284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Carlos Manuel;</a:t>
            </a:r>
          </a:p>
          <a:p>
            <a:pPr lvl="1">
              <a:buFont typeface="Arial" panose="020B0604020202020204" pitchFamily="34" charset="0"/>
              <a:buChar char="•"/>
            </a:pPr>
            <a:r>
              <a:rPr lang="pt-BR" sz="2000" dirty="0">
                <a:cs typeface="Times New Roman" panose="02020603050405020304" pitchFamily="18" charset="0"/>
              </a:rPr>
              <a:t>Papel: Desenvolvedor;</a:t>
            </a:r>
          </a:p>
          <a:p>
            <a:pPr lvl="1">
              <a:buFont typeface="Arial" panose="020B0604020202020204" pitchFamily="34" charset="0"/>
              <a:buChar char="•"/>
            </a:pPr>
            <a:r>
              <a:rPr lang="pt-BR" sz="2000" dirty="0">
                <a:cs typeface="Times New Roman" panose="02020603050405020304" pitchFamily="18" charset="0"/>
              </a:rPr>
              <a:t>Atividades que trabalhou no Bimestre: Desenvolvimento de Templates, Desenvolvimento das interfaces.</a:t>
            </a:r>
          </a:p>
          <a:p>
            <a:pPr lvl="1">
              <a:buFont typeface="Arial" panose="020B0604020202020204" pitchFamily="34" charset="0"/>
              <a:buChar char="•"/>
            </a:pPr>
            <a:r>
              <a:rPr lang="pt-BR" sz="2000" dirty="0">
                <a:cs typeface="Times New Roman" panose="02020603050405020304" pitchFamily="18" charset="0"/>
              </a:rPr>
              <a:t>Principais dificuldades: Dificuldade ao pensar como criar um design bonito e responsivo. Porém tal dificuldade não chega aos pés de compreender os estilos presentes no template ganhador </a:t>
            </a:r>
          </a:p>
          <a:p>
            <a:pPr lvl="1">
              <a:buFont typeface="Arial" panose="020B0604020202020204" pitchFamily="34" charset="0"/>
              <a:buChar char="•"/>
            </a:pPr>
            <a:r>
              <a:rPr lang="pt-BR" sz="2000" dirty="0">
                <a:cs typeface="Times New Roman" panose="02020603050405020304" pitchFamily="18" charset="0"/>
              </a:rPr>
              <a:t>Sugestões: Reformular a folha de estilos e reconstruir a estrutura da página para utilizar classes padronizadas e evitar ao máximo os “Artificios técnicos alternativos”</a:t>
            </a:r>
            <a:endParaRPr lang="pt-BR" dirty="0"/>
          </a:p>
        </p:txBody>
      </p:sp>
    </p:spTree>
    <p:extLst>
      <p:ext uri="{BB962C8B-B14F-4D97-AF65-F5344CB8AC3E}">
        <p14:creationId xmlns:p14="http://schemas.microsoft.com/office/powerpoint/2010/main" val="41644154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Lucas Guedes de Pádua;</a:t>
            </a:r>
          </a:p>
          <a:p>
            <a:pPr lvl="1">
              <a:buFont typeface="Arial" panose="020B0604020202020204" pitchFamily="34" charset="0"/>
              <a:buChar char="•"/>
            </a:pPr>
            <a:r>
              <a:rPr lang="pt-BR" sz="2000" dirty="0">
                <a:cs typeface="Times New Roman" panose="02020603050405020304" pitchFamily="18" charset="0"/>
              </a:rPr>
              <a:t>Papel exercido: Desenvolvedor;</a:t>
            </a:r>
          </a:p>
          <a:p>
            <a:pPr lvl="1">
              <a:buFont typeface="Arial" panose="020B0604020202020204" pitchFamily="34" charset="0"/>
              <a:buChar char="•"/>
            </a:pPr>
            <a:r>
              <a:rPr lang="pt-BR" sz="2000" dirty="0">
                <a:cs typeface="Times New Roman" panose="02020603050405020304" pitchFamily="18" charset="0"/>
              </a:rPr>
              <a:t>Atividades que trabalhou no Bimestre: Distrai o Carlos, dei ideias para o Template, reclamar, desenvolvimento dos protótipos de caso de uso. </a:t>
            </a:r>
          </a:p>
          <a:p>
            <a:pPr lvl="1">
              <a:buFont typeface="Arial" panose="020B0604020202020204" pitchFamily="34" charset="0"/>
              <a:buChar char="•"/>
            </a:pPr>
            <a:r>
              <a:rPr lang="pt-BR" sz="2000" dirty="0">
                <a:cs typeface="Times New Roman" panose="02020603050405020304" pitchFamily="18" charset="0"/>
              </a:rPr>
              <a:t>Principais dificuldades: Me concentrar, trabalhar com o Template ganhador, entender o código do Template ganhador, transformar análise em código.</a:t>
            </a:r>
          </a:p>
          <a:p>
            <a:pPr lvl="1">
              <a:buFont typeface="Arial" panose="020B0604020202020204" pitchFamily="34" charset="0"/>
              <a:buChar char="•"/>
            </a:pPr>
            <a:r>
              <a:rPr lang="pt-BR" sz="2000" dirty="0">
                <a:cs typeface="Times New Roman" panose="02020603050405020304" pitchFamily="18" charset="0"/>
              </a:rPr>
              <a:t>Sugestões: Alterar a estrutura do Template, para que o mesmo seja mais adequado para o projeto e fácil de usar.</a:t>
            </a:r>
            <a:endParaRPr lang="pt-BR" dirty="0"/>
          </a:p>
        </p:txBody>
      </p:sp>
    </p:spTree>
    <p:extLst>
      <p:ext uri="{BB962C8B-B14F-4D97-AF65-F5344CB8AC3E}">
        <p14:creationId xmlns:p14="http://schemas.microsoft.com/office/powerpoint/2010/main" val="42736011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000" dirty="0">
                <a:cs typeface="Times New Roman" panose="02020603050405020304" pitchFamily="18" charset="0"/>
              </a:rPr>
              <a:t>Nome: Rômulo Orlando;</a:t>
            </a:r>
          </a:p>
          <a:p>
            <a:pPr lvl="1">
              <a:buFont typeface="Arial" panose="020B0604020202020204" pitchFamily="34" charset="0"/>
              <a:buChar char="•"/>
            </a:pPr>
            <a:r>
              <a:rPr lang="pt-BR" sz="2000" dirty="0">
                <a:cs typeface="Times New Roman" panose="02020603050405020304" pitchFamily="18" charset="0"/>
              </a:rPr>
              <a:t>Papel exercido: DBA;</a:t>
            </a:r>
          </a:p>
          <a:p>
            <a:pPr lvl="1">
              <a:buFont typeface="Arial" panose="020B0604020202020204" pitchFamily="34" charset="0"/>
              <a:buChar char="•"/>
            </a:pPr>
            <a:r>
              <a:rPr lang="pt-BR" sz="2000" dirty="0">
                <a:cs typeface="Times New Roman" panose="02020603050405020304" pitchFamily="18" charset="0"/>
              </a:rPr>
              <a:t>Atividades que trabalhou no Bimestre:  Documento de visão, Documento  de requisitos e Caso de Uso;</a:t>
            </a:r>
          </a:p>
          <a:p>
            <a:pPr lvl="1">
              <a:buFont typeface="Arial" panose="020B0604020202020204" pitchFamily="34" charset="0"/>
              <a:buChar char="•"/>
            </a:pPr>
            <a:r>
              <a:rPr lang="pt-BR" sz="2000" dirty="0">
                <a:cs typeface="Times New Roman" panose="02020603050405020304" pitchFamily="18" charset="0"/>
              </a:rPr>
              <a:t>Principais dificuldades: Pouca afinidade pelo papel exercido;</a:t>
            </a:r>
          </a:p>
          <a:p>
            <a:pPr lvl="1">
              <a:buFont typeface="Arial" panose="020B0604020202020204" pitchFamily="34" charset="0"/>
              <a:buChar char="•"/>
            </a:pPr>
            <a:r>
              <a:rPr lang="pt-BR" sz="2000" dirty="0">
                <a:cs typeface="Times New Roman" panose="02020603050405020304" pitchFamily="18" charset="0"/>
              </a:rPr>
              <a:t>Sugestões: Nenhuma.</a:t>
            </a:r>
            <a:endParaRPr lang="pt-BR" dirty="0"/>
          </a:p>
        </p:txBody>
      </p:sp>
    </p:spTree>
    <p:extLst>
      <p:ext uri="{BB962C8B-B14F-4D97-AF65-F5344CB8AC3E}">
        <p14:creationId xmlns:p14="http://schemas.microsoft.com/office/powerpoint/2010/main" val="18304329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a:t>
            </a:r>
          </a:p>
        </p:txBody>
      </p:sp>
      <p:graphicFrame>
        <p:nvGraphicFramePr>
          <p:cNvPr id="4" name="Espaço Reservado para Conteúdo 3"/>
          <p:cNvGraphicFramePr>
            <a:graphicFrameLocks noGrp="1"/>
          </p:cNvGraphicFramePr>
          <p:nvPr>
            <p:ph idx="1"/>
            <p:extLst/>
          </p:nvPr>
        </p:nvGraphicFramePr>
        <p:xfrm>
          <a:off x="1096963" y="2270212"/>
          <a:ext cx="10058400" cy="225044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3775464091"/>
                    </a:ext>
                  </a:extLst>
                </a:gridCol>
                <a:gridCol w="5029200">
                  <a:extLst>
                    <a:ext uri="{9D8B030D-6E8A-4147-A177-3AD203B41FA5}">
                      <a16:colId xmlns:a16="http://schemas.microsoft.com/office/drawing/2014/main" val="3936522905"/>
                    </a:ext>
                  </a:extLst>
                </a:gridCol>
              </a:tblGrid>
              <a:tr h="370840">
                <a:tc>
                  <a:txBody>
                    <a:bodyPr/>
                    <a:lstStyle/>
                    <a:p>
                      <a:pPr algn="ctr"/>
                      <a:r>
                        <a:rPr lang="pt-BR" sz="2000" dirty="0"/>
                        <a:t>Integrantes</a:t>
                      </a:r>
                      <a:r>
                        <a:rPr lang="pt-BR" sz="2000" baseline="0" dirty="0"/>
                        <a:t> </a:t>
                      </a:r>
                      <a:endParaRPr lang="pt-BR" sz="2000" dirty="0"/>
                    </a:p>
                  </a:txBody>
                  <a:tcPr/>
                </a:tc>
                <a:tc>
                  <a:txBody>
                    <a:bodyPr/>
                    <a:lstStyle/>
                    <a:p>
                      <a:pPr algn="ctr"/>
                      <a:r>
                        <a:rPr lang="pt-BR" sz="2000" dirty="0"/>
                        <a:t>Notas </a:t>
                      </a:r>
                    </a:p>
                  </a:txBody>
                  <a:tcPr/>
                </a:tc>
                <a:extLst>
                  <a:ext uri="{0D108BD9-81ED-4DB2-BD59-A6C34878D82A}">
                    <a16:rowId xmlns:a16="http://schemas.microsoft.com/office/drawing/2014/main" val="2271186602"/>
                  </a:ext>
                </a:extLst>
              </a:tr>
              <a:tr h="370840">
                <a:tc>
                  <a:txBody>
                    <a:bodyPr/>
                    <a:lstStyle/>
                    <a:p>
                      <a:pPr algn="ctr"/>
                      <a:r>
                        <a:rPr lang="pt-BR" baseline="0" dirty="0"/>
                        <a:t>Ana Letícia Mathias</a:t>
                      </a:r>
                      <a:endParaRPr lang="pt-BR" dirty="0"/>
                    </a:p>
                  </a:txBody>
                  <a:tcPr/>
                </a:tc>
                <a:tc>
                  <a:txBody>
                    <a:bodyPr/>
                    <a:lstStyle/>
                    <a:p>
                      <a:pPr algn="ctr"/>
                      <a:r>
                        <a:rPr lang="pt-BR" dirty="0"/>
                        <a:t> 8,0</a:t>
                      </a:r>
                    </a:p>
                  </a:txBody>
                  <a:tcPr/>
                </a:tc>
                <a:extLst>
                  <a:ext uri="{0D108BD9-81ED-4DB2-BD59-A6C34878D82A}">
                    <a16:rowId xmlns:a16="http://schemas.microsoft.com/office/drawing/2014/main" val="50962338"/>
                  </a:ext>
                </a:extLst>
              </a:tr>
              <a:tr h="370840">
                <a:tc>
                  <a:txBody>
                    <a:bodyPr/>
                    <a:lstStyle/>
                    <a:p>
                      <a:pPr algn="ctr"/>
                      <a:r>
                        <a:rPr lang="pt-BR" dirty="0"/>
                        <a:t>Beatriz Galharde</a:t>
                      </a:r>
                    </a:p>
                  </a:txBody>
                  <a:tcPr/>
                </a:tc>
                <a:tc>
                  <a:txBody>
                    <a:bodyPr/>
                    <a:lstStyle/>
                    <a:p>
                      <a:pPr algn="ctr"/>
                      <a:r>
                        <a:rPr lang="pt-BR" dirty="0"/>
                        <a:t>9,0</a:t>
                      </a:r>
                    </a:p>
                  </a:txBody>
                  <a:tcPr/>
                </a:tc>
                <a:extLst>
                  <a:ext uri="{0D108BD9-81ED-4DB2-BD59-A6C34878D82A}">
                    <a16:rowId xmlns:a16="http://schemas.microsoft.com/office/drawing/2014/main" val="3890755796"/>
                  </a:ext>
                </a:extLst>
              </a:tr>
              <a:tr h="370840">
                <a:tc>
                  <a:txBody>
                    <a:bodyPr/>
                    <a:lstStyle/>
                    <a:p>
                      <a:pPr algn="ctr"/>
                      <a:r>
                        <a:rPr lang="pt-BR" dirty="0"/>
                        <a:t>Carlos Manuel</a:t>
                      </a:r>
                    </a:p>
                  </a:txBody>
                  <a:tcPr/>
                </a:tc>
                <a:tc>
                  <a:txBody>
                    <a:bodyPr/>
                    <a:lstStyle/>
                    <a:p>
                      <a:pPr algn="ctr"/>
                      <a:r>
                        <a:rPr lang="pt-BR" dirty="0"/>
                        <a:t>9,0</a:t>
                      </a:r>
                    </a:p>
                  </a:txBody>
                  <a:tcPr/>
                </a:tc>
                <a:extLst>
                  <a:ext uri="{0D108BD9-81ED-4DB2-BD59-A6C34878D82A}">
                    <a16:rowId xmlns:a16="http://schemas.microsoft.com/office/drawing/2014/main" val="925487561"/>
                  </a:ext>
                </a:extLst>
              </a:tr>
              <a:tr h="370840">
                <a:tc>
                  <a:txBody>
                    <a:bodyPr/>
                    <a:lstStyle/>
                    <a:p>
                      <a:pPr algn="ctr"/>
                      <a:r>
                        <a:rPr lang="pt-BR" dirty="0"/>
                        <a:t>Lucas</a:t>
                      </a:r>
                      <a:r>
                        <a:rPr lang="pt-BR" baseline="0" dirty="0"/>
                        <a:t> Guedes</a:t>
                      </a:r>
                      <a:endParaRPr lang="pt-BR" dirty="0"/>
                    </a:p>
                  </a:txBody>
                  <a:tcPr/>
                </a:tc>
                <a:tc>
                  <a:txBody>
                    <a:bodyPr/>
                    <a:lstStyle/>
                    <a:p>
                      <a:pPr algn="ctr"/>
                      <a:r>
                        <a:rPr lang="pt-BR" dirty="0"/>
                        <a:t>8,0</a:t>
                      </a:r>
                    </a:p>
                  </a:txBody>
                  <a:tcPr/>
                </a:tc>
                <a:extLst>
                  <a:ext uri="{0D108BD9-81ED-4DB2-BD59-A6C34878D82A}">
                    <a16:rowId xmlns:a16="http://schemas.microsoft.com/office/drawing/2014/main" val="3586889148"/>
                  </a:ext>
                </a:extLst>
              </a:tr>
              <a:tr h="370840">
                <a:tc>
                  <a:txBody>
                    <a:bodyPr/>
                    <a:lstStyle/>
                    <a:p>
                      <a:pPr algn="ctr"/>
                      <a:r>
                        <a:rPr lang="pt-BR" dirty="0"/>
                        <a:t>Rômulo</a:t>
                      </a:r>
                      <a:r>
                        <a:rPr lang="pt-BR" baseline="0" dirty="0"/>
                        <a:t> Orlando</a:t>
                      </a:r>
                      <a:endParaRPr lang="pt-BR" dirty="0"/>
                    </a:p>
                  </a:txBody>
                  <a:tcPr/>
                </a:tc>
                <a:tc>
                  <a:txBody>
                    <a:bodyPr/>
                    <a:lstStyle/>
                    <a:p>
                      <a:pPr algn="ctr"/>
                      <a:r>
                        <a:rPr lang="pt-BR" dirty="0"/>
                        <a:t>8,0</a:t>
                      </a:r>
                    </a:p>
                  </a:txBody>
                  <a:tcPr/>
                </a:tc>
                <a:extLst>
                  <a:ext uri="{0D108BD9-81ED-4DB2-BD59-A6C34878D82A}">
                    <a16:rowId xmlns:a16="http://schemas.microsoft.com/office/drawing/2014/main" val="2671167303"/>
                  </a:ext>
                </a:extLst>
              </a:tr>
            </a:tbl>
          </a:graphicData>
        </a:graphic>
      </p:graphicFrame>
      <p:graphicFrame>
        <p:nvGraphicFramePr>
          <p:cNvPr id="5" name="Tabela 4"/>
          <p:cNvGraphicFramePr>
            <a:graphicFrameLocks noGrp="1"/>
          </p:cNvGraphicFramePr>
          <p:nvPr>
            <p:extLst/>
          </p:nvPr>
        </p:nvGraphicFramePr>
        <p:xfrm>
          <a:off x="1067710" y="4657264"/>
          <a:ext cx="10116906" cy="396240"/>
        </p:xfrm>
        <a:graphic>
          <a:graphicData uri="http://schemas.openxmlformats.org/drawingml/2006/table">
            <a:tbl>
              <a:tblPr firstRow="1" bandRow="1">
                <a:tableStyleId>{21E4AEA4-8DFA-4A89-87EB-49C32662AFE0}</a:tableStyleId>
              </a:tblPr>
              <a:tblGrid>
                <a:gridCol w="5058453">
                  <a:extLst>
                    <a:ext uri="{9D8B030D-6E8A-4147-A177-3AD203B41FA5}">
                      <a16:colId xmlns:a16="http://schemas.microsoft.com/office/drawing/2014/main" val="1189383788"/>
                    </a:ext>
                  </a:extLst>
                </a:gridCol>
                <a:gridCol w="5058453">
                  <a:extLst>
                    <a:ext uri="{9D8B030D-6E8A-4147-A177-3AD203B41FA5}">
                      <a16:colId xmlns:a16="http://schemas.microsoft.com/office/drawing/2014/main" val="2510192588"/>
                    </a:ext>
                  </a:extLst>
                </a:gridCol>
              </a:tblGrid>
              <a:tr h="379614">
                <a:tc>
                  <a:txBody>
                    <a:bodyPr/>
                    <a:lstStyle/>
                    <a:p>
                      <a:r>
                        <a:rPr lang="pt-BR" sz="2000" dirty="0"/>
                        <a:t>Nota do</a:t>
                      </a:r>
                      <a:r>
                        <a:rPr lang="pt-BR" sz="2000" baseline="0" dirty="0"/>
                        <a:t> Grupo </a:t>
                      </a:r>
                      <a:endParaRPr lang="pt-BR" sz="2000" dirty="0"/>
                    </a:p>
                  </a:txBody>
                  <a:tcPr/>
                </a:tc>
                <a:tc>
                  <a:txBody>
                    <a:bodyPr/>
                    <a:lstStyle/>
                    <a:p>
                      <a:pPr algn="ctr"/>
                      <a:r>
                        <a:rPr lang="pt-BR" dirty="0"/>
                        <a:t>9,0</a:t>
                      </a:r>
                    </a:p>
                  </a:txBody>
                  <a:tcPr/>
                </a:tc>
                <a:extLst>
                  <a:ext uri="{0D108BD9-81ED-4DB2-BD59-A6C34878D82A}">
                    <a16:rowId xmlns:a16="http://schemas.microsoft.com/office/drawing/2014/main" val="2455153883"/>
                  </a:ext>
                </a:extLst>
              </a:tr>
            </a:tbl>
          </a:graphicData>
        </a:graphic>
      </p:graphicFrame>
    </p:spTree>
    <p:extLst>
      <p:ext uri="{BB962C8B-B14F-4D97-AF65-F5344CB8AC3E}">
        <p14:creationId xmlns:p14="http://schemas.microsoft.com/office/powerpoint/2010/main" val="7161542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787F3-F915-4474-B9AF-7F3A3E750A5F}"/>
              </a:ext>
            </a:extLst>
          </p:cNvPr>
          <p:cNvSpPr>
            <a:spLocks noGrp="1"/>
          </p:cNvSpPr>
          <p:nvPr>
            <p:ph type="title"/>
          </p:nvPr>
        </p:nvSpPr>
        <p:spPr/>
        <p:txBody>
          <a:bodyPr/>
          <a:lstStyle/>
          <a:p>
            <a:r>
              <a:rPr lang="pt-BR" dirty="0"/>
              <a:t>Módulo 4 - Treinos</a:t>
            </a:r>
          </a:p>
        </p:txBody>
      </p:sp>
      <p:sp>
        <p:nvSpPr>
          <p:cNvPr id="3" name="Espaço Reservado para Conteúdo 2">
            <a:extLst>
              <a:ext uri="{FF2B5EF4-FFF2-40B4-BE49-F238E27FC236}">
                <a16:creationId xmlns:a16="http://schemas.microsoft.com/office/drawing/2014/main" id="{4444CA3B-FCB5-4BC0-B012-7B5EAF3921A2}"/>
              </a:ext>
            </a:extLst>
          </p:cNvPr>
          <p:cNvSpPr>
            <a:spLocks noGrp="1"/>
          </p:cNvSpPr>
          <p:nvPr>
            <p:ph idx="1"/>
          </p:nvPr>
        </p:nvSpPr>
        <p:spPr/>
        <p:txBody>
          <a:bodyPr/>
          <a:lstStyle/>
          <a:p>
            <a:pPr>
              <a:buFont typeface="Arial" panose="020B0604020202020204" pitchFamily="34" charset="0"/>
              <a:buChar char="•"/>
            </a:pPr>
            <a:r>
              <a:rPr lang="pt-BR" altLang="pt-BR" dirty="0"/>
              <a:t> Amanda Carolina Eugênio (DBA);</a:t>
            </a:r>
          </a:p>
          <a:p>
            <a:pPr>
              <a:buFont typeface="Arial" panose="020B0604020202020204" pitchFamily="34" charset="0"/>
              <a:buChar char="•"/>
            </a:pPr>
            <a:r>
              <a:rPr lang="pt-BR" altLang="pt-BR" dirty="0"/>
              <a:t> Letícia Aleixo Oliveira (desenvolvedora);</a:t>
            </a:r>
          </a:p>
          <a:p>
            <a:pPr>
              <a:buFont typeface="Arial" panose="020B0604020202020204" pitchFamily="34" charset="0"/>
              <a:buChar char="•"/>
            </a:pPr>
            <a:r>
              <a:rPr lang="pt-BR" altLang="pt-BR" dirty="0"/>
              <a:t> Lucas </a:t>
            </a:r>
            <a:r>
              <a:rPr lang="pt-BR" altLang="pt-BR" dirty="0" err="1"/>
              <a:t>Rubini</a:t>
            </a:r>
            <a:r>
              <a:rPr lang="pt-BR" altLang="pt-BR" dirty="0"/>
              <a:t> Silva (analista);</a:t>
            </a:r>
          </a:p>
          <a:p>
            <a:pPr>
              <a:buFont typeface="Arial" panose="020B0604020202020204" pitchFamily="34" charset="0"/>
              <a:buChar char="•"/>
            </a:pPr>
            <a:r>
              <a:rPr lang="pt-BR" altLang="pt-BR" dirty="0"/>
              <a:t> Matheus Augusto Valério Barreiro (desenvolvedor);</a:t>
            </a:r>
          </a:p>
          <a:p>
            <a:pPr>
              <a:buFont typeface="Arial" panose="020B0604020202020204" pitchFamily="34" charset="0"/>
              <a:buChar char="•"/>
            </a:pPr>
            <a:r>
              <a:rPr lang="pt-BR" altLang="pt-BR" dirty="0"/>
              <a:t>  Mayara Alves dos Santos (DBA);</a:t>
            </a:r>
          </a:p>
          <a:p>
            <a:pPr>
              <a:buFont typeface="Arial" panose="020B0604020202020204" pitchFamily="34" charset="0"/>
              <a:buChar char="•"/>
            </a:pPr>
            <a:r>
              <a:rPr lang="pt-BR" altLang="pt-BR" dirty="0"/>
              <a:t> Vitória Matheus Barbosa (desenvolvedora);</a:t>
            </a:r>
          </a:p>
          <a:p>
            <a:pPr>
              <a:buFont typeface="Arial" panose="020B0604020202020204" pitchFamily="34" charset="0"/>
              <a:buChar char="•"/>
            </a:pPr>
            <a:endParaRPr lang="pt-BR" altLang="pt-BR" dirty="0"/>
          </a:p>
          <a:p>
            <a:pPr>
              <a:buFont typeface="Arial" panose="020B0604020202020204" pitchFamily="34" charset="0"/>
              <a:buChar char="•"/>
            </a:pPr>
            <a:endParaRPr lang="pt-BR" altLang="pt-BR" dirty="0"/>
          </a:p>
          <a:p>
            <a:pPr>
              <a:buFont typeface="Arial" panose="020B0604020202020204" pitchFamily="34" charset="0"/>
              <a:buChar char="•"/>
            </a:pPr>
            <a:endParaRPr lang="pt-BR" altLang="pt-BR" dirty="0"/>
          </a:p>
          <a:p>
            <a:pPr>
              <a:buFont typeface="Arial" panose="020B0604020202020204" pitchFamily="34" charset="0"/>
              <a:buChar char="•"/>
            </a:pPr>
            <a:endParaRPr lang="pt-BR" altLang="pt-BR" dirty="0"/>
          </a:p>
          <a:p>
            <a:pPr>
              <a:buFont typeface="Arial" panose="020B0604020202020204" pitchFamily="34" charset="0"/>
              <a:buChar char="•"/>
            </a:pPr>
            <a:endParaRPr lang="pt-BR" altLang="pt-BR" dirty="0"/>
          </a:p>
          <a:p>
            <a:pPr>
              <a:buFont typeface="Arial" panose="020B0604020202020204" pitchFamily="34" charset="0"/>
              <a:buChar char="•"/>
            </a:pPr>
            <a:endParaRPr lang="pt-BR" altLang="pt-BR" dirty="0"/>
          </a:p>
          <a:p>
            <a:endParaRPr lang="pt-BR" dirty="0"/>
          </a:p>
        </p:txBody>
      </p:sp>
    </p:spTree>
    <p:extLst>
      <p:ext uri="{BB962C8B-B14F-4D97-AF65-F5344CB8AC3E}">
        <p14:creationId xmlns:p14="http://schemas.microsoft.com/office/powerpoint/2010/main" val="2676344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visão</a:t>
            </a:r>
          </a:p>
        </p:txBody>
      </p:sp>
      <p:pic>
        <p:nvPicPr>
          <p:cNvPr id="1026" name="Picture 2" descr="produtofim">
            <a:extLst>
              <a:ext uri="{FF2B5EF4-FFF2-40B4-BE49-F238E27FC236}">
                <a16:creationId xmlns:a16="http://schemas.microsoft.com/office/drawing/2014/main" id="{260833A0-D4CF-4E6F-9FCC-2D1349AD1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49111" y="1843378"/>
            <a:ext cx="4282649" cy="439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69292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276770"/>
          </a:xfrm>
        </p:spPr>
        <p:txBody>
          <a:bodyPr numCol="1">
            <a:normAutofit/>
          </a:bodyPr>
          <a:lstStyle/>
          <a:p>
            <a:pPr marL="457200" lvl="1" indent="0">
              <a:buNone/>
            </a:pPr>
            <a:r>
              <a:rPr lang="pt-BR" altLang="pt-BR" sz="2200" b="1" dirty="0"/>
              <a:t>RF#1-Perfil de treinamento do </a:t>
            </a:r>
            <a:r>
              <a:rPr lang="pt-BR" altLang="pt-BR" sz="2200" b="1" dirty="0" err="1"/>
              <a:t>usuario</a:t>
            </a:r>
            <a:endParaRPr lang="pt-BR" altLang="pt-BR" sz="2200" b="1" dirty="0"/>
          </a:p>
          <a:p>
            <a:pPr marL="457200" lvl="1" indent="0">
              <a:buNone/>
            </a:pPr>
            <a:endParaRPr lang="pt-BR" altLang="pt-BR" b="1" dirty="0"/>
          </a:p>
          <a:p>
            <a:pPr lvl="1">
              <a:buFont typeface="Arial" panose="020B0604020202020204" pitchFamily="34" charset="0"/>
              <a:buChar char="•"/>
            </a:pPr>
            <a:r>
              <a:rPr lang="pt-BR" altLang="pt-BR" sz="2000" dirty="0"/>
              <a:t>Ao adentrar a interface de Atividades Físicas pela primeira vez, o deve efetuar um perfil de treinamento, que será utilizado para um reconhecimento inicial do educador físico e sua progressão dentro do módulo de Treinos.  </a:t>
            </a:r>
          </a:p>
          <a:p>
            <a:pPr lvl="1">
              <a:buFont typeface="Arial" panose="020B0604020202020204" pitchFamily="34" charset="0"/>
              <a:buChar char="•"/>
            </a:pPr>
            <a:r>
              <a:rPr lang="pt-BR" altLang="pt-BR" sz="2000" dirty="0"/>
              <a:t>Este perfil será composto por:</a:t>
            </a:r>
          </a:p>
          <a:p>
            <a:pPr lvl="2">
              <a:buFont typeface="Arial" panose="020B0604020202020204" pitchFamily="34" charset="0"/>
              <a:buChar char="•"/>
            </a:pPr>
            <a:r>
              <a:rPr lang="pt-BR" altLang="pt-BR" sz="2000" dirty="0"/>
              <a:t>Informações dadas no cadastro (Nome completo, foto, gênero, idade, endereço, e-mail e telefone)</a:t>
            </a:r>
          </a:p>
          <a:p>
            <a:pPr lvl="2">
              <a:buFont typeface="Arial" panose="020B0604020202020204" pitchFamily="34" charset="0"/>
              <a:buChar char="•"/>
            </a:pPr>
            <a:r>
              <a:rPr lang="pt-BR" altLang="pt-BR" sz="2000" dirty="0"/>
              <a:t>Informações de experiência de treinos (Objetivos iniciais do usuário e seu nível de experiência (Iniciante, Intermediário ou Avançado))</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12218657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276770"/>
          </a:xfrm>
        </p:spPr>
        <p:txBody>
          <a:bodyPr numCol="1">
            <a:normAutofit/>
          </a:bodyPr>
          <a:lstStyle/>
          <a:p>
            <a:pPr marL="457200" lvl="1" indent="0">
              <a:buNone/>
            </a:pPr>
            <a:r>
              <a:rPr lang="pt-BR" altLang="pt-BR" sz="2200" b="1" dirty="0"/>
              <a:t>RF#2- </a:t>
            </a:r>
            <a:r>
              <a:rPr lang="pt-BR" altLang="pt-BR" sz="2200" b="1" dirty="0" err="1"/>
              <a:t>Interaçāo</a:t>
            </a:r>
            <a:r>
              <a:rPr lang="pt-BR" altLang="pt-BR" sz="2200" b="1" dirty="0"/>
              <a:t>, pesquisa e </a:t>
            </a:r>
            <a:r>
              <a:rPr lang="pt-BR" altLang="pt-BR" sz="2200" b="1" dirty="0" err="1"/>
              <a:t>solicitaçāo</a:t>
            </a:r>
            <a:r>
              <a:rPr lang="pt-BR" altLang="pt-BR" sz="2200" b="1" dirty="0"/>
              <a:t> de educador físico</a:t>
            </a:r>
          </a:p>
          <a:p>
            <a:pPr marL="457200" lvl="1" indent="0">
              <a:buNone/>
            </a:pPr>
            <a:endParaRPr lang="pt-BR" altLang="pt-BR" sz="2000" b="1" dirty="0"/>
          </a:p>
          <a:p>
            <a:pPr lvl="1">
              <a:buFont typeface="Arial" panose="020B0604020202020204" pitchFamily="34" charset="0"/>
              <a:buChar char="•"/>
            </a:pPr>
            <a:r>
              <a:rPr lang="pt-BR" altLang="pt-BR" sz="2000" dirty="0"/>
              <a:t>O usuário poderá se associar a apenas um educador físico. </a:t>
            </a:r>
          </a:p>
          <a:p>
            <a:pPr lvl="1">
              <a:buFont typeface="Arial" panose="020B0604020202020204" pitchFamily="34" charset="0"/>
              <a:buChar char="•"/>
            </a:pPr>
            <a:r>
              <a:rPr lang="pt-BR" altLang="pt-BR" sz="2000" dirty="0"/>
              <a:t>O usuário pode acessar a interface de pesquisa de educador físico, aonde ele pode procurar por educadores.</a:t>
            </a:r>
          </a:p>
          <a:p>
            <a:pPr lvl="1">
              <a:buFont typeface="Arial" panose="020B0604020202020204" pitchFamily="34" charset="0"/>
              <a:buChar char="•"/>
            </a:pPr>
            <a:r>
              <a:rPr lang="pt-BR" altLang="pt-BR" sz="2000" dirty="0"/>
              <a:t>A pesquisa pode ser feita inserindo um nome, ou filtrando por faixas de idade, gênero ou foco.</a:t>
            </a:r>
          </a:p>
          <a:p>
            <a:pPr lvl="1">
              <a:buFont typeface="Arial" panose="020B0604020202020204" pitchFamily="34" charset="0"/>
              <a:buChar char="•"/>
            </a:pPr>
            <a:r>
              <a:rPr lang="pt-BR" altLang="pt-BR" sz="2000" dirty="0"/>
              <a:t>Ao obter resultados de pesquisa, o usuário pode visualizar os dados do educador físico de interesse.</a:t>
            </a:r>
          </a:p>
          <a:p>
            <a:pPr lvl="1">
              <a:buFont typeface="Arial" panose="020B0604020202020204" pitchFamily="34" charset="0"/>
              <a:buChar char="•"/>
            </a:pPr>
            <a:r>
              <a:rPr lang="pt-BR" altLang="pt-BR" sz="2000" dirty="0"/>
              <a:t>Dados de perfil do educador físico utilizados para pesquisa e interação: </a:t>
            </a:r>
          </a:p>
          <a:p>
            <a:pPr lvl="3">
              <a:buFont typeface="Arial" panose="020B0604020202020204" pitchFamily="34" charset="0"/>
              <a:buChar char="•"/>
            </a:pPr>
            <a:r>
              <a:rPr lang="pt-BR" altLang="pt-BR" sz="2000" dirty="0"/>
              <a:t> nome completo, foto, idade, gênero, e-mail;</a:t>
            </a:r>
          </a:p>
          <a:p>
            <a:pPr lvl="3">
              <a:buFont typeface="Arial" panose="020B0604020202020204" pitchFamily="34" charset="0"/>
              <a:buChar char="•"/>
            </a:pPr>
            <a:r>
              <a:rPr lang="pt-BR" altLang="pt-BR" sz="2000" dirty="0"/>
              <a:t> formação acadêmica, descrição, foco, status.</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11918786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276770"/>
          </a:xfrm>
        </p:spPr>
        <p:txBody>
          <a:bodyPr numCol="1">
            <a:normAutofit/>
          </a:bodyPr>
          <a:lstStyle/>
          <a:p>
            <a:pPr marL="457200" lvl="1" indent="0">
              <a:buNone/>
            </a:pPr>
            <a:endParaRPr lang="pt-BR" altLang="pt-BR" sz="2000" b="1" dirty="0"/>
          </a:p>
          <a:p>
            <a:pPr lvl="1">
              <a:buFont typeface="Arial" panose="020B0604020202020204" pitchFamily="34" charset="0"/>
              <a:buChar char="•"/>
            </a:pPr>
            <a:r>
              <a:rPr lang="pt-BR" altLang="pt-BR" sz="2000" dirty="0"/>
              <a:t>A associação entre educador físico e usuário não poderá ser efetuada se:</a:t>
            </a:r>
          </a:p>
          <a:p>
            <a:pPr lvl="1">
              <a:buFont typeface="Arial" panose="020B0604020202020204" pitchFamily="34" charset="0"/>
              <a:buChar char="•"/>
            </a:pPr>
            <a:r>
              <a:rPr lang="pt-BR" altLang="pt-BR" sz="2000" dirty="0"/>
              <a:t>O educador físico tiver o status de indisponível (nesse caso o educador nem aparece nas pesquisas);</a:t>
            </a:r>
          </a:p>
          <a:p>
            <a:pPr lvl="1">
              <a:buFont typeface="Arial" panose="020B0604020202020204" pitchFamily="34" charset="0"/>
              <a:buChar char="•"/>
            </a:pPr>
            <a:r>
              <a:rPr lang="pt-BR" altLang="pt-BR" sz="2000" dirty="0"/>
              <a:t>O usuário já tiver um educador físico;</a:t>
            </a:r>
          </a:p>
          <a:p>
            <a:pPr lvl="1">
              <a:buFont typeface="Arial" panose="020B0604020202020204" pitchFamily="34" charset="0"/>
              <a:buChar char="•"/>
            </a:pPr>
            <a:r>
              <a:rPr lang="pt-BR" altLang="pt-BR" sz="2000" dirty="0"/>
              <a:t>O usuário pode pesquisar por outros educadores físico mesmo já tendo um educador, ele apenas não poderá solicitá-los.</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28127362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276770"/>
          </a:xfrm>
        </p:spPr>
        <p:txBody>
          <a:bodyPr numCol="1">
            <a:normAutofit/>
          </a:bodyPr>
          <a:lstStyle/>
          <a:p>
            <a:pPr marL="457200" lvl="1" indent="0">
              <a:buNone/>
            </a:pPr>
            <a:r>
              <a:rPr lang="pt-BR" altLang="pt-BR" sz="2200" b="1" dirty="0"/>
              <a:t>RF#3- Perfil do meu educador físico e dispensa de educador</a:t>
            </a:r>
          </a:p>
          <a:p>
            <a:pPr marL="457200" lvl="1" indent="0">
              <a:buNone/>
            </a:pPr>
            <a:endParaRPr lang="pt-BR" altLang="pt-BR" b="1" dirty="0"/>
          </a:p>
          <a:p>
            <a:pPr lvl="1">
              <a:buFont typeface="Arial" panose="020B0604020202020204" pitchFamily="34" charset="0"/>
              <a:buChar char="•"/>
            </a:pPr>
            <a:r>
              <a:rPr lang="pt-BR" altLang="pt-BR" sz="2000" dirty="0"/>
              <a:t>Caso já tenha educador físico, o usuário pode acessar o perfil do educador atual através de uma interface, onde são exibidos os dados citados anteriormente, e com a opção de dispensar educador físico. Caso a ação seja confirmada, o </a:t>
            </a:r>
            <a:r>
              <a:rPr lang="pt-BR" altLang="pt-BR" sz="2000" dirty="0" err="1"/>
              <a:t>desvínculo</a:t>
            </a:r>
            <a:r>
              <a:rPr lang="pt-BR" altLang="pt-BR" sz="2000" dirty="0"/>
              <a:t> será efetuado e o usuário poderá solicitar um novo educador físico.</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108375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68F9BD59-C907-4704-9970-B97866E5D50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905018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1"/>
          <a:lstStyle/>
          <a:p>
            <a:r>
              <a:rPr lang="pt-BR" altLang="pt-BR" dirty="0"/>
              <a:t>Documento de Requisitos</a:t>
            </a:r>
          </a:p>
        </p:txBody>
      </p:sp>
      <p:sp>
        <p:nvSpPr>
          <p:cNvPr id="5" name="Espaço Reservado para Conteúdo 4"/>
          <p:cNvSpPr>
            <a:spLocks noGrp="1"/>
          </p:cNvSpPr>
          <p:nvPr>
            <p:ph idx="1"/>
          </p:nvPr>
        </p:nvSpPr>
        <p:spPr/>
        <p:txBody>
          <a:bodyPr numCol="1">
            <a:normAutofit/>
          </a:bodyPr>
          <a:lstStyle/>
          <a:p>
            <a:pPr marL="0" indent="0">
              <a:buNone/>
            </a:pPr>
            <a:r>
              <a:rPr lang="pt-BR" altLang="pt-BR" b="1" dirty="0"/>
              <a:t>  </a:t>
            </a:r>
            <a:r>
              <a:rPr b="1" dirty="0"/>
              <a:t>RF #04 –</a:t>
            </a:r>
            <a:r>
              <a:rPr lang="pt-BR" altLang="pt-BR" b="1" dirty="0"/>
              <a:t> Gerenciamento de consultas do educador físico</a:t>
            </a:r>
          </a:p>
          <a:p>
            <a:pPr marL="0" indent="0">
              <a:buNone/>
            </a:pPr>
            <a:endParaRPr lang="pt-BR" altLang="pt-BR" dirty="0"/>
          </a:p>
          <a:p>
            <a:pPr lvl="1">
              <a:buFont typeface="Arial" panose="020B0604020202020204" pitchFamily="34" charset="0"/>
              <a:buChar char="•"/>
            </a:pPr>
            <a:r>
              <a:rPr sz="2000" dirty="0"/>
              <a:t>O </a:t>
            </a:r>
            <a:r>
              <a:rPr sz="2000" dirty="0" err="1"/>
              <a:t>educador</a:t>
            </a:r>
            <a:r>
              <a:rPr sz="2000" dirty="0"/>
              <a:t> </a:t>
            </a:r>
            <a:r>
              <a:rPr sz="2000" dirty="0" err="1"/>
              <a:t>físico</a:t>
            </a:r>
            <a:r>
              <a:rPr sz="2000" dirty="0"/>
              <a:t> </a:t>
            </a:r>
            <a:r>
              <a:rPr sz="2000" dirty="0" err="1"/>
              <a:t>tem</a:t>
            </a:r>
            <a:r>
              <a:rPr sz="2000" dirty="0"/>
              <a:t> </a:t>
            </a:r>
            <a:r>
              <a:rPr sz="2000" dirty="0" err="1"/>
              <a:t>acesso</a:t>
            </a:r>
            <a:r>
              <a:rPr sz="2000" dirty="0"/>
              <a:t> a </a:t>
            </a:r>
            <a:r>
              <a:rPr sz="2000" dirty="0" err="1"/>
              <a:t>uma</a:t>
            </a:r>
            <a:r>
              <a:rPr sz="2000" dirty="0"/>
              <a:t> interface de </a:t>
            </a:r>
            <a:r>
              <a:rPr sz="2000" dirty="0" err="1"/>
              <a:t>gerenciamento</a:t>
            </a:r>
            <a:r>
              <a:rPr sz="2000" dirty="0"/>
              <a:t> de </a:t>
            </a:r>
            <a:r>
              <a:rPr sz="2000" dirty="0" err="1"/>
              <a:t>consultas</a:t>
            </a:r>
            <a:r>
              <a:rPr sz="2000" dirty="0"/>
              <a:t> </a:t>
            </a:r>
            <a:r>
              <a:rPr sz="2000" dirty="0" err="1"/>
              <a:t>vinculada</a:t>
            </a:r>
            <a:r>
              <a:rPr sz="2000" dirty="0"/>
              <a:t> </a:t>
            </a:r>
            <a:r>
              <a:rPr sz="2000" dirty="0" err="1"/>
              <a:t>ao</a:t>
            </a:r>
            <a:r>
              <a:rPr sz="2000" dirty="0"/>
              <a:t> Google calendar, </a:t>
            </a:r>
            <a:r>
              <a:rPr sz="2000" dirty="0" err="1"/>
              <a:t>onde</a:t>
            </a:r>
            <a:r>
              <a:rPr sz="2000" dirty="0"/>
              <a:t> </a:t>
            </a:r>
            <a:r>
              <a:rPr sz="2000" dirty="0" err="1"/>
              <a:t>ele</a:t>
            </a:r>
            <a:r>
              <a:rPr sz="2000" dirty="0"/>
              <a:t> </a:t>
            </a:r>
            <a:r>
              <a:rPr sz="2000" dirty="0" err="1"/>
              <a:t>pode</a:t>
            </a:r>
            <a:r>
              <a:rPr sz="2000" dirty="0"/>
              <a:t> </a:t>
            </a:r>
            <a:r>
              <a:rPr sz="2000" dirty="0" err="1"/>
              <a:t>disponibilizar</a:t>
            </a:r>
            <a:r>
              <a:rPr sz="2000" dirty="0"/>
              <a:t> e </a:t>
            </a:r>
            <a:r>
              <a:rPr sz="2000" dirty="0" err="1"/>
              <a:t>bloquear</a:t>
            </a:r>
            <a:r>
              <a:rPr sz="2000" dirty="0"/>
              <a:t> </a:t>
            </a:r>
            <a:r>
              <a:rPr sz="2000" dirty="0" err="1"/>
              <a:t>horários</a:t>
            </a:r>
            <a:r>
              <a:rPr sz="2000" dirty="0"/>
              <a:t> e </a:t>
            </a:r>
            <a:r>
              <a:rPr sz="2000" dirty="0" err="1"/>
              <a:t>dias</a:t>
            </a:r>
            <a:r>
              <a:rPr sz="2000" dirty="0"/>
              <a:t> para </a:t>
            </a:r>
            <a:r>
              <a:rPr sz="2000" dirty="0" err="1"/>
              <a:t>consultas</a:t>
            </a:r>
            <a:r>
              <a:rPr sz="2000" dirty="0"/>
              <a:t>. </a:t>
            </a:r>
          </a:p>
          <a:p>
            <a:pPr lvl="1">
              <a:buFont typeface="Arial" panose="020B0604020202020204" pitchFamily="34" charset="0"/>
              <a:buChar char="•"/>
            </a:pPr>
            <a:r>
              <a:rPr sz="2000" dirty="0" err="1"/>
              <a:t>Os</a:t>
            </a:r>
            <a:r>
              <a:rPr sz="2000" dirty="0"/>
              <a:t> </a:t>
            </a:r>
            <a:r>
              <a:rPr sz="2000" dirty="0" err="1"/>
              <a:t>horários</a:t>
            </a:r>
            <a:r>
              <a:rPr sz="2000" dirty="0"/>
              <a:t> </a:t>
            </a:r>
            <a:r>
              <a:rPr sz="2000" dirty="0" err="1"/>
              <a:t>bloqueados</a:t>
            </a:r>
            <a:r>
              <a:rPr sz="2000" dirty="0"/>
              <a:t> </a:t>
            </a:r>
            <a:r>
              <a:rPr sz="2000" dirty="0" err="1"/>
              <a:t>não</a:t>
            </a:r>
            <a:r>
              <a:rPr sz="2000" dirty="0"/>
              <a:t> </a:t>
            </a:r>
            <a:r>
              <a:rPr sz="2000" dirty="0" err="1"/>
              <a:t>poderão</a:t>
            </a:r>
            <a:r>
              <a:rPr sz="2000" dirty="0"/>
              <a:t> </a:t>
            </a:r>
            <a:r>
              <a:rPr sz="2000" dirty="0" err="1"/>
              <a:t>ser</a:t>
            </a:r>
            <a:r>
              <a:rPr sz="2000" dirty="0"/>
              <a:t> </a:t>
            </a:r>
            <a:r>
              <a:rPr sz="2000" dirty="0" err="1"/>
              <a:t>selecionados</a:t>
            </a:r>
            <a:r>
              <a:rPr sz="2000" dirty="0"/>
              <a:t> </a:t>
            </a:r>
            <a:r>
              <a:rPr sz="2000" dirty="0" err="1"/>
              <a:t>pelo</a:t>
            </a:r>
            <a:r>
              <a:rPr sz="2000" dirty="0"/>
              <a:t> </a:t>
            </a:r>
            <a:r>
              <a:rPr sz="2000" dirty="0" err="1"/>
              <a:t>usuário</a:t>
            </a:r>
            <a:r>
              <a:rPr sz="2000" dirty="0"/>
              <a:t>. </a:t>
            </a:r>
          </a:p>
          <a:p>
            <a:pPr lvl="1">
              <a:buFont typeface="Arial" panose="020B0604020202020204" pitchFamily="34" charset="0"/>
              <a:buChar char="•"/>
            </a:pPr>
            <a:r>
              <a:rPr sz="2000" dirty="0"/>
              <a:t> </a:t>
            </a:r>
            <a:r>
              <a:rPr sz="2000" dirty="0" err="1"/>
              <a:t>Dentro</a:t>
            </a:r>
            <a:r>
              <a:rPr sz="2000" dirty="0"/>
              <a:t> </a:t>
            </a:r>
            <a:r>
              <a:rPr sz="2000" dirty="0" err="1"/>
              <a:t>dessa</a:t>
            </a:r>
            <a:r>
              <a:rPr sz="2000" dirty="0"/>
              <a:t> interface </a:t>
            </a:r>
            <a:r>
              <a:rPr sz="2000" dirty="0" err="1"/>
              <a:t>há</a:t>
            </a:r>
            <a:r>
              <a:rPr sz="2000" dirty="0"/>
              <a:t> </a:t>
            </a:r>
            <a:r>
              <a:rPr sz="2000" dirty="0" err="1"/>
              <a:t>uma</a:t>
            </a:r>
            <a:r>
              <a:rPr sz="2000" dirty="0"/>
              <a:t> </a:t>
            </a:r>
            <a:r>
              <a:rPr sz="2000" dirty="0" err="1"/>
              <a:t>opção</a:t>
            </a:r>
            <a:r>
              <a:rPr sz="2000" dirty="0"/>
              <a:t> para à </a:t>
            </a:r>
            <a:r>
              <a:rPr sz="2000" dirty="0" err="1"/>
              <a:t>troca</a:t>
            </a:r>
            <a:r>
              <a:rPr sz="2000" dirty="0"/>
              <a:t> de local do </a:t>
            </a:r>
            <a:r>
              <a:rPr sz="2000" dirty="0" err="1"/>
              <a:t>educador</a:t>
            </a:r>
            <a:r>
              <a:rPr sz="2000" dirty="0"/>
              <a:t> </a:t>
            </a:r>
            <a:r>
              <a:rPr sz="2000" dirty="0" err="1"/>
              <a:t>físico</a:t>
            </a:r>
            <a:r>
              <a:rPr sz="2000" dirty="0"/>
              <a:t>, </a:t>
            </a:r>
            <a:r>
              <a:rPr sz="2000" dirty="0" err="1"/>
              <a:t>todos</a:t>
            </a:r>
            <a:r>
              <a:rPr sz="2000" dirty="0"/>
              <a:t> </a:t>
            </a:r>
            <a:r>
              <a:rPr sz="2000" dirty="0" err="1"/>
              <a:t>os</a:t>
            </a:r>
            <a:r>
              <a:rPr sz="2000" dirty="0"/>
              <a:t> </a:t>
            </a:r>
            <a:r>
              <a:rPr sz="2000" dirty="0" err="1"/>
              <a:t>usuários</a:t>
            </a:r>
            <a:r>
              <a:rPr sz="2000" dirty="0"/>
              <a:t> com </a:t>
            </a:r>
            <a:r>
              <a:rPr sz="2000" dirty="0" err="1"/>
              <a:t>consultas</a:t>
            </a:r>
            <a:r>
              <a:rPr sz="2000" dirty="0"/>
              <a:t> a </a:t>
            </a:r>
            <a:r>
              <a:rPr sz="2000" dirty="0" err="1"/>
              <a:t>mais</a:t>
            </a:r>
            <a:r>
              <a:rPr sz="2000" dirty="0"/>
              <a:t> de 120 horas de </a:t>
            </a:r>
            <a:r>
              <a:rPr sz="2000" dirty="0" err="1"/>
              <a:t>acontecer</a:t>
            </a:r>
            <a:r>
              <a:rPr sz="2000" dirty="0"/>
              <a:t> </a:t>
            </a:r>
            <a:r>
              <a:rPr sz="2000" dirty="0" err="1"/>
              <a:t>receberão</a:t>
            </a:r>
            <a:r>
              <a:rPr sz="2000" dirty="0"/>
              <a:t> um e-mail </a:t>
            </a:r>
            <a:r>
              <a:rPr sz="2000" dirty="0" err="1"/>
              <a:t>notificando</a:t>
            </a:r>
            <a:r>
              <a:rPr sz="2000" dirty="0"/>
              <a:t> a </a:t>
            </a:r>
            <a:r>
              <a:rPr sz="2000" dirty="0" err="1"/>
              <a:t>mudança</a:t>
            </a:r>
            <a:r>
              <a:rPr sz="2000" dirty="0"/>
              <a:t> de local, </a:t>
            </a:r>
            <a:r>
              <a:rPr sz="2000" dirty="0" err="1"/>
              <a:t>caso</a:t>
            </a:r>
            <a:r>
              <a:rPr sz="2000" dirty="0"/>
              <a:t> a </a:t>
            </a:r>
            <a:r>
              <a:rPr sz="2000" dirty="0" err="1"/>
              <a:t>consulta</a:t>
            </a:r>
            <a:r>
              <a:rPr sz="2000" dirty="0"/>
              <a:t> </a:t>
            </a:r>
            <a:r>
              <a:rPr sz="2000" dirty="0" err="1"/>
              <a:t>esteja</a:t>
            </a:r>
            <a:r>
              <a:rPr sz="2000" dirty="0"/>
              <a:t> a </a:t>
            </a:r>
            <a:r>
              <a:rPr sz="2000" dirty="0" err="1"/>
              <a:t>menos</a:t>
            </a:r>
            <a:r>
              <a:rPr sz="2000" dirty="0"/>
              <a:t> de 120 horas de </a:t>
            </a:r>
            <a:r>
              <a:rPr sz="2000" dirty="0" err="1"/>
              <a:t>acontecer</a:t>
            </a:r>
            <a:r>
              <a:rPr sz="2000" dirty="0"/>
              <a:t> o local </a:t>
            </a:r>
            <a:r>
              <a:rPr sz="2000" dirty="0" err="1"/>
              <a:t>não</a:t>
            </a:r>
            <a:r>
              <a:rPr sz="2000" dirty="0"/>
              <a:t> sera </a:t>
            </a:r>
            <a:r>
              <a:rPr sz="2000" dirty="0" err="1"/>
              <a:t>atualizado</a:t>
            </a:r>
            <a:r>
              <a:rPr sz="2000" dirty="0"/>
              <a:t>.</a:t>
            </a:r>
          </a:p>
        </p:txBody>
      </p:sp>
    </p:spTree>
    <p:extLst>
      <p:ext uri="{BB962C8B-B14F-4D97-AF65-F5344CB8AC3E}">
        <p14:creationId xmlns:p14="http://schemas.microsoft.com/office/powerpoint/2010/main" val="973855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1"/>
          <a:lstStyle/>
          <a:p>
            <a:r>
              <a:rPr lang="pt-BR" altLang="pt-BR" dirty="0"/>
              <a:t>Documento de Requisitos</a:t>
            </a:r>
          </a:p>
        </p:txBody>
      </p:sp>
      <p:sp>
        <p:nvSpPr>
          <p:cNvPr id="5" name="Espaço Reservado para Conteúdo 4"/>
          <p:cNvSpPr>
            <a:spLocks noGrp="1"/>
          </p:cNvSpPr>
          <p:nvPr>
            <p:ph idx="1"/>
          </p:nvPr>
        </p:nvSpPr>
        <p:spPr>
          <a:xfrm>
            <a:off x="1097280" y="1845734"/>
            <a:ext cx="10058400" cy="4237014"/>
          </a:xfrm>
        </p:spPr>
        <p:txBody>
          <a:bodyPr numCol="1">
            <a:normAutofit fontScale="92500" lnSpcReduction="10000"/>
          </a:bodyPr>
          <a:lstStyle/>
          <a:p>
            <a:pPr marL="0" indent="0">
              <a:buNone/>
            </a:pPr>
            <a:r>
              <a:rPr lang="pt-BR" altLang="pt-BR" b="1" dirty="0"/>
              <a:t> </a:t>
            </a:r>
            <a:r>
              <a:rPr b="1" dirty="0"/>
              <a:t>RF #05 – </a:t>
            </a:r>
            <a:r>
              <a:rPr b="1" dirty="0" err="1"/>
              <a:t>Gerenciamento</a:t>
            </a:r>
            <a:r>
              <a:rPr b="1" dirty="0"/>
              <a:t> de </a:t>
            </a:r>
            <a:r>
              <a:rPr b="1" dirty="0" err="1"/>
              <a:t>consultas</a:t>
            </a:r>
            <a:r>
              <a:rPr b="1" dirty="0"/>
              <a:t> do </a:t>
            </a:r>
            <a:r>
              <a:rPr b="1" dirty="0" err="1"/>
              <a:t>usuário</a:t>
            </a:r>
            <a:r>
              <a:rPr dirty="0"/>
              <a:t>  </a:t>
            </a:r>
            <a:endParaRPr lang="pt-BR" altLang="pt-BR" dirty="0"/>
          </a:p>
          <a:p>
            <a:pPr marL="0" indent="0">
              <a:buNone/>
            </a:pPr>
            <a:endParaRPr dirty="0"/>
          </a:p>
          <a:p>
            <a:pPr lvl="1">
              <a:buFont typeface="Arial" panose="020B0604020202020204" pitchFamily="34" charset="0"/>
              <a:buChar char="•"/>
            </a:pPr>
            <a:r>
              <a:rPr sz="2000" b="0" dirty="0"/>
              <a:t>O </a:t>
            </a:r>
            <a:r>
              <a:rPr sz="2000" b="0" dirty="0" err="1"/>
              <a:t>usuário</a:t>
            </a:r>
            <a:r>
              <a:rPr sz="2000" b="0" dirty="0"/>
              <a:t> </a:t>
            </a:r>
            <a:r>
              <a:rPr sz="2000" b="0" dirty="0" err="1"/>
              <a:t>tem</a:t>
            </a:r>
            <a:r>
              <a:rPr sz="2000" b="0" dirty="0"/>
              <a:t> o </a:t>
            </a:r>
            <a:r>
              <a:rPr sz="2000" b="0" dirty="0" err="1"/>
              <a:t>acesso</a:t>
            </a:r>
            <a:r>
              <a:rPr sz="2000" b="0" dirty="0"/>
              <a:t> à </a:t>
            </a:r>
            <a:r>
              <a:rPr sz="2000" b="0" dirty="0" err="1"/>
              <a:t>uma</a:t>
            </a:r>
            <a:r>
              <a:rPr sz="2000" b="0" dirty="0"/>
              <a:t> interface de </a:t>
            </a:r>
            <a:r>
              <a:rPr sz="2000" b="0" dirty="0" err="1"/>
              <a:t>gerenciamento</a:t>
            </a:r>
            <a:r>
              <a:rPr sz="2000" b="0" dirty="0"/>
              <a:t> de </a:t>
            </a:r>
            <a:r>
              <a:rPr sz="2000" b="0" dirty="0" err="1"/>
              <a:t>consultas</a:t>
            </a:r>
            <a:r>
              <a:rPr sz="2000" b="0" dirty="0"/>
              <a:t> e </a:t>
            </a:r>
            <a:r>
              <a:rPr sz="2000" b="0" dirty="0" err="1"/>
              <a:t>dentro</a:t>
            </a:r>
            <a:r>
              <a:rPr sz="2000" b="0" dirty="0"/>
              <a:t> </a:t>
            </a:r>
            <a:r>
              <a:rPr sz="2000" b="0" dirty="0" err="1"/>
              <a:t>dessa</a:t>
            </a:r>
            <a:r>
              <a:rPr sz="2000" b="0" dirty="0"/>
              <a:t> interface </a:t>
            </a:r>
            <a:r>
              <a:rPr sz="2000" b="0" dirty="0" err="1"/>
              <a:t>há</a:t>
            </a:r>
            <a:r>
              <a:rPr sz="2000" b="0" dirty="0"/>
              <a:t> as </a:t>
            </a:r>
            <a:r>
              <a:rPr sz="2000" b="0" dirty="0" err="1"/>
              <a:t>opções</a:t>
            </a:r>
            <a:r>
              <a:rPr sz="2000" b="0" dirty="0"/>
              <a:t> "</a:t>
            </a:r>
            <a:r>
              <a:rPr sz="2000" b="0" dirty="0" err="1"/>
              <a:t>marcar</a:t>
            </a:r>
            <a:r>
              <a:rPr sz="2000" b="0" dirty="0"/>
              <a:t> </a:t>
            </a:r>
            <a:r>
              <a:rPr sz="2000" b="0" dirty="0" err="1"/>
              <a:t>consulta</a:t>
            </a:r>
            <a:r>
              <a:rPr sz="2000" b="0" dirty="0"/>
              <a:t>" e "</a:t>
            </a:r>
            <a:r>
              <a:rPr sz="2000" b="0" dirty="0" err="1"/>
              <a:t>cancelar</a:t>
            </a:r>
            <a:r>
              <a:rPr sz="2000" b="0" dirty="0"/>
              <a:t> </a:t>
            </a:r>
            <a:r>
              <a:rPr sz="2000" b="0" dirty="0" err="1"/>
              <a:t>consulta</a:t>
            </a:r>
            <a:r>
              <a:rPr sz="2000" b="0" dirty="0"/>
              <a:t>".</a:t>
            </a:r>
            <a:endParaRPr lang="pt-BR" altLang="pt-BR" sz="2000" b="0" dirty="0"/>
          </a:p>
          <a:p>
            <a:pPr marL="201168" lvl="1" indent="0">
              <a:buNone/>
            </a:pPr>
            <a:endParaRPr sz="2000" b="0" dirty="0"/>
          </a:p>
          <a:p>
            <a:pPr lvl="1">
              <a:buFont typeface="Arial" panose="020B0604020202020204" pitchFamily="34" charset="0"/>
              <a:buChar char="•"/>
            </a:pPr>
            <a:r>
              <a:rPr sz="2000" b="0" dirty="0" err="1"/>
              <a:t>Quando</a:t>
            </a:r>
            <a:r>
              <a:rPr sz="2000" b="0" dirty="0"/>
              <a:t> a </a:t>
            </a:r>
            <a:r>
              <a:rPr sz="2000" b="0" dirty="0" err="1"/>
              <a:t>opção</a:t>
            </a:r>
            <a:r>
              <a:rPr sz="2000" b="0" dirty="0"/>
              <a:t> "</a:t>
            </a:r>
            <a:r>
              <a:rPr sz="2000" b="0" dirty="0" err="1"/>
              <a:t>marcar</a:t>
            </a:r>
            <a:r>
              <a:rPr sz="2000" b="0" dirty="0"/>
              <a:t> </a:t>
            </a:r>
            <a:r>
              <a:rPr sz="2000" b="0" dirty="0" err="1"/>
              <a:t>consulta</a:t>
            </a:r>
            <a:r>
              <a:rPr sz="2000" b="0" dirty="0"/>
              <a:t>" é </a:t>
            </a:r>
            <a:r>
              <a:rPr sz="2000" b="0" dirty="0" err="1"/>
              <a:t>selecionada</a:t>
            </a:r>
            <a:r>
              <a:rPr sz="2000" b="0" dirty="0"/>
              <a:t>, o </a:t>
            </a:r>
            <a:r>
              <a:rPr sz="2000" b="0" dirty="0" err="1"/>
              <a:t>usuário</a:t>
            </a:r>
            <a:r>
              <a:rPr sz="2000" b="0" dirty="0"/>
              <a:t> </a:t>
            </a:r>
            <a:r>
              <a:rPr sz="2000" b="0" dirty="0" err="1"/>
              <a:t>terá</a:t>
            </a:r>
            <a:r>
              <a:rPr sz="2000" b="0" dirty="0"/>
              <a:t> </a:t>
            </a:r>
            <a:r>
              <a:rPr sz="2000" b="0" dirty="0" err="1"/>
              <a:t>acesso</a:t>
            </a:r>
            <a:r>
              <a:rPr sz="2000" b="0" dirty="0"/>
              <a:t> a </a:t>
            </a:r>
            <a:r>
              <a:rPr sz="2000" b="0" dirty="0" err="1"/>
              <a:t>uma</a:t>
            </a:r>
            <a:r>
              <a:rPr sz="2000" b="0" dirty="0"/>
              <a:t> </a:t>
            </a:r>
            <a:r>
              <a:rPr sz="2000" b="0" dirty="0" err="1"/>
              <a:t>outra</a:t>
            </a:r>
            <a:r>
              <a:rPr sz="2000" b="0" dirty="0"/>
              <a:t> interface que é </a:t>
            </a:r>
            <a:r>
              <a:rPr sz="2000" b="0" dirty="0" err="1"/>
              <a:t>vinculada</a:t>
            </a:r>
            <a:r>
              <a:rPr sz="2000" b="0" dirty="0"/>
              <a:t> </a:t>
            </a:r>
            <a:r>
              <a:rPr sz="2000" b="0" dirty="0" err="1"/>
              <a:t>ao</a:t>
            </a:r>
            <a:r>
              <a:rPr sz="2000" b="0" dirty="0"/>
              <a:t> Google calendar </a:t>
            </a:r>
            <a:r>
              <a:rPr sz="2000" b="0" dirty="0" err="1"/>
              <a:t>correspondente</a:t>
            </a:r>
            <a:r>
              <a:rPr sz="2000" b="0" dirty="0"/>
              <a:t> </a:t>
            </a:r>
            <a:r>
              <a:rPr sz="2000" b="0" dirty="0" err="1"/>
              <a:t>ao</a:t>
            </a:r>
            <a:r>
              <a:rPr sz="2000" b="0" dirty="0"/>
              <a:t> </a:t>
            </a:r>
            <a:r>
              <a:rPr sz="2000" b="0" dirty="0" err="1"/>
              <a:t>educador</a:t>
            </a:r>
            <a:r>
              <a:rPr sz="2000" b="0" dirty="0"/>
              <a:t> </a:t>
            </a:r>
            <a:r>
              <a:rPr sz="2000" b="0" dirty="0" err="1"/>
              <a:t>físico</a:t>
            </a:r>
            <a:r>
              <a:rPr sz="2000" b="0" dirty="0"/>
              <a:t> </a:t>
            </a:r>
            <a:r>
              <a:rPr sz="2000" b="0" dirty="0" err="1"/>
              <a:t>selecionado</a:t>
            </a:r>
            <a:r>
              <a:rPr sz="2000" b="0" dirty="0"/>
              <a:t> </a:t>
            </a:r>
            <a:r>
              <a:rPr sz="2000" b="0" dirty="0" err="1"/>
              <a:t>pelo</a:t>
            </a:r>
            <a:r>
              <a:rPr sz="2000" b="0" dirty="0"/>
              <a:t> </a:t>
            </a:r>
            <a:r>
              <a:rPr sz="2000" b="0" dirty="0" err="1"/>
              <a:t>usuário</a:t>
            </a:r>
            <a:r>
              <a:rPr sz="2000" b="0" dirty="0"/>
              <a:t>, </a:t>
            </a:r>
            <a:r>
              <a:rPr sz="2000" b="0" dirty="0" err="1"/>
              <a:t>dentro</a:t>
            </a:r>
            <a:r>
              <a:rPr sz="2000" b="0" dirty="0"/>
              <a:t> </a:t>
            </a:r>
            <a:r>
              <a:rPr sz="2000" b="0" dirty="0" err="1"/>
              <a:t>dessa</a:t>
            </a:r>
            <a:r>
              <a:rPr sz="2000" b="0" dirty="0"/>
              <a:t> interface </a:t>
            </a:r>
            <a:r>
              <a:rPr sz="2000" b="0" dirty="0" err="1"/>
              <a:t>há</a:t>
            </a:r>
            <a:r>
              <a:rPr sz="2000" b="0" dirty="0"/>
              <a:t> </a:t>
            </a:r>
            <a:r>
              <a:rPr sz="2000" b="0" dirty="0" err="1"/>
              <a:t>os</a:t>
            </a:r>
            <a:r>
              <a:rPr sz="2000" b="0" dirty="0"/>
              <a:t> </a:t>
            </a:r>
            <a:r>
              <a:rPr sz="2000" b="0" dirty="0" err="1"/>
              <a:t>dias</a:t>
            </a:r>
            <a:r>
              <a:rPr sz="2000" b="0" dirty="0"/>
              <a:t> e </a:t>
            </a:r>
            <a:r>
              <a:rPr sz="2000" b="0" dirty="0" err="1"/>
              <a:t>os</a:t>
            </a:r>
            <a:r>
              <a:rPr sz="2000" b="0" dirty="0"/>
              <a:t> </a:t>
            </a:r>
            <a:r>
              <a:rPr sz="2000" b="0" dirty="0" err="1"/>
              <a:t>horários</a:t>
            </a:r>
            <a:r>
              <a:rPr sz="2000" b="0" dirty="0"/>
              <a:t> </a:t>
            </a:r>
            <a:r>
              <a:rPr sz="2000" b="0" dirty="0" err="1"/>
              <a:t>disponíveis</a:t>
            </a:r>
            <a:r>
              <a:rPr sz="2000" b="0" dirty="0"/>
              <a:t> do </a:t>
            </a:r>
            <a:r>
              <a:rPr sz="2000" b="0" dirty="0" err="1"/>
              <a:t>educador</a:t>
            </a:r>
            <a:r>
              <a:rPr sz="2000" b="0" dirty="0"/>
              <a:t> </a:t>
            </a:r>
            <a:r>
              <a:rPr sz="2000" b="0" dirty="0" err="1"/>
              <a:t>físico</a:t>
            </a:r>
            <a:r>
              <a:rPr sz="2000" b="0" dirty="0"/>
              <a:t> e a </a:t>
            </a:r>
            <a:r>
              <a:rPr sz="2000" b="0" dirty="0" err="1"/>
              <a:t>opção</a:t>
            </a:r>
            <a:r>
              <a:rPr sz="2000" b="0" dirty="0"/>
              <a:t> de "</a:t>
            </a:r>
            <a:r>
              <a:rPr sz="2000" b="0" dirty="0" err="1"/>
              <a:t>confirmar</a:t>
            </a:r>
            <a:r>
              <a:rPr sz="2000" b="0" dirty="0"/>
              <a:t>" </a:t>
            </a:r>
            <a:r>
              <a:rPr sz="2000" b="0" dirty="0" err="1"/>
              <a:t>todos</a:t>
            </a:r>
            <a:r>
              <a:rPr sz="2000" b="0" dirty="0"/>
              <a:t> </a:t>
            </a:r>
            <a:r>
              <a:rPr sz="2000" b="0" dirty="0" err="1"/>
              <a:t>os</a:t>
            </a:r>
            <a:r>
              <a:rPr sz="2000" b="0" dirty="0"/>
              <a:t> </a:t>
            </a:r>
            <a:r>
              <a:rPr sz="2000" b="0" dirty="0" err="1"/>
              <a:t>horários</a:t>
            </a:r>
            <a:r>
              <a:rPr sz="2000" b="0" dirty="0"/>
              <a:t> e </a:t>
            </a:r>
            <a:r>
              <a:rPr sz="2000" b="0" dirty="0" err="1"/>
              <a:t>dias</a:t>
            </a:r>
            <a:r>
              <a:rPr sz="2000" b="0" dirty="0"/>
              <a:t> </a:t>
            </a:r>
            <a:r>
              <a:rPr sz="2000" b="0" dirty="0" err="1"/>
              <a:t>até</a:t>
            </a:r>
            <a:r>
              <a:rPr sz="2000" b="0" dirty="0"/>
              <a:t> 24 horas </a:t>
            </a:r>
            <a:r>
              <a:rPr sz="2000" b="0" dirty="0" err="1"/>
              <a:t>depois</a:t>
            </a:r>
            <a:r>
              <a:rPr sz="2000" b="0" dirty="0"/>
              <a:t> </a:t>
            </a:r>
            <a:r>
              <a:rPr sz="2000" b="0" dirty="0" err="1"/>
              <a:t>estarão</a:t>
            </a:r>
            <a:r>
              <a:rPr sz="2000" b="0" dirty="0"/>
              <a:t> </a:t>
            </a:r>
            <a:r>
              <a:rPr sz="2000" b="0" dirty="0" err="1"/>
              <a:t>bloqueados</a:t>
            </a:r>
            <a:r>
              <a:rPr sz="2000" b="0" dirty="0"/>
              <a:t>, para </a:t>
            </a:r>
            <a:r>
              <a:rPr sz="2000" b="0" dirty="0" err="1"/>
              <a:t>evitar</a:t>
            </a:r>
            <a:r>
              <a:rPr sz="2000" b="0" dirty="0"/>
              <a:t> </a:t>
            </a:r>
            <a:r>
              <a:rPr sz="2000" b="0" dirty="0" err="1"/>
              <a:t>conflitos</a:t>
            </a:r>
            <a:r>
              <a:rPr sz="2000" b="0" dirty="0"/>
              <a:t> </a:t>
            </a:r>
            <a:r>
              <a:rPr sz="2000" b="0" dirty="0" err="1"/>
              <a:t>logísticos</a:t>
            </a:r>
            <a:r>
              <a:rPr sz="2000" b="0" dirty="0"/>
              <a:t>. </a:t>
            </a:r>
            <a:r>
              <a:rPr sz="2000" b="0" dirty="0" err="1"/>
              <a:t>Confirmando</a:t>
            </a:r>
            <a:r>
              <a:rPr sz="2000" b="0" dirty="0"/>
              <a:t> a </a:t>
            </a:r>
            <a:r>
              <a:rPr sz="2000" b="0" dirty="0" err="1"/>
              <a:t>consulta</a:t>
            </a:r>
            <a:r>
              <a:rPr sz="2000" b="0" dirty="0"/>
              <a:t> </a:t>
            </a:r>
            <a:r>
              <a:rPr sz="2000" b="0" dirty="0" err="1"/>
              <a:t>uma</a:t>
            </a:r>
            <a:r>
              <a:rPr sz="2000" b="0" dirty="0"/>
              <a:t> </a:t>
            </a:r>
            <a:r>
              <a:rPr sz="2000" b="0" dirty="0" err="1"/>
              <a:t>janela</a:t>
            </a:r>
            <a:r>
              <a:rPr sz="2000" b="0" dirty="0"/>
              <a:t> </a:t>
            </a:r>
            <a:r>
              <a:rPr sz="2000" b="0" dirty="0" err="1"/>
              <a:t>aparecera</a:t>
            </a:r>
            <a:r>
              <a:rPr sz="2000" b="0" dirty="0"/>
              <a:t> com as </a:t>
            </a:r>
            <a:r>
              <a:rPr sz="2000" b="0" dirty="0" err="1"/>
              <a:t>informações</a:t>
            </a:r>
            <a:r>
              <a:rPr sz="2000" b="0" dirty="0"/>
              <a:t> </a:t>
            </a:r>
            <a:r>
              <a:rPr sz="2000" b="0" dirty="0" err="1"/>
              <a:t>necessárias</a:t>
            </a:r>
            <a:r>
              <a:rPr sz="2000" b="0" dirty="0"/>
              <a:t>: </a:t>
            </a:r>
            <a:r>
              <a:rPr sz="2000" b="0" dirty="0" err="1"/>
              <a:t>como</a:t>
            </a:r>
            <a:r>
              <a:rPr sz="2000" b="0" dirty="0"/>
              <a:t> o </a:t>
            </a:r>
            <a:r>
              <a:rPr sz="2000" b="0" dirty="0" err="1"/>
              <a:t>dia</a:t>
            </a:r>
            <a:r>
              <a:rPr sz="2000" b="0" dirty="0"/>
              <a:t> do </a:t>
            </a:r>
            <a:r>
              <a:rPr sz="2000" b="0" dirty="0" err="1"/>
              <a:t>mês</a:t>
            </a:r>
            <a:r>
              <a:rPr sz="2000" b="0" dirty="0"/>
              <a:t> e da </a:t>
            </a:r>
            <a:r>
              <a:rPr sz="2000" b="0" dirty="0" err="1"/>
              <a:t>semana</a:t>
            </a:r>
            <a:r>
              <a:rPr sz="2000" b="0" dirty="0"/>
              <a:t> </a:t>
            </a:r>
            <a:r>
              <a:rPr sz="2000" b="0" dirty="0" err="1"/>
              <a:t>em</a:t>
            </a:r>
            <a:r>
              <a:rPr sz="2000" b="0" dirty="0"/>
              <a:t> que a </a:t>
            </a:r>
            <a:r>
              <a:rPr sz="2000" b="0" dirty="0" err="1"/>
              <a:t>consulta</a:t>
            </a:r>
            <a:r>
              <a:rPr sz="2000" b="0" dirty="0"/>
              <a:t> </a:t>
            </a:r>
            <a:r>
              <a:rPr sz="2000" b="0" dirty="0" err="1"/>
              <a:t>foi</a:t>
            </a:r>
            <a:r>
              <a:rPr sz="2000" b="0" dirty="0"/>
              <a:t> </a:t>
            </a:r>
            <a:r>
              <a:rPr sz="2000" b="0" dirty="0" err="1"/>
              <a:t>marcada</a:t>
            </a:r>
            <a:r>
              <a:rPr sz="2000" b="0" dirty="0"/>
              <a:t>, o </a:t>
            </a:r>
            <a:r>
              <a:rPr sz="2000" b="0" dirty="0" err="1"/>
              <a:t>horário</a:t>
            </a:r>
            <a:r>
              <a:rPr sz="2000" b="0" dirty="0"/>
              <a:t> e local da </a:t>
            </a:r>
            <a:r>
              <a:rPr sz="2000" b="0" dirty="0" err="1"/>
              <a:t>consulta</a:t>
            </a:r>
            <a:r>
              <a:rPr sz="2000" b="0" dirty="0"/>
              <a:t>, junto a um link do Google Maps para </a:t>
            </a:r>
            <a:r>
              <a:rPr sz="2000" b="0" dirty="0" err="1"/>
              <a:t>verificação</a:t>
            </a:r>
            <a:r>
              <a:rPr sz="2000" b="0" dirty="0"/>
              <a:t> do local, o </a:t>
            </a:r>
            <a:r>
              <a:rPr sz="2000" b="0" dirty="0" err="1"/>
              <a:t>educador</a:t>
            </a:r>
            <a:r>
              <a:rPr sz="2000" b="0" dirty="0"/>
              <a:t> </a:t>
            </a:r>
            <a:r>
              <a:rPr sz="2000" b="0" dirty="0" err="1"/>
              <a:t>físico</a:t>
            </a:r>
            <a:r>
              <a:rPr sz="2000" b="0" dirty="0"/>
              <a:t> com o </a:t>
            </a:r>
            <a:r>
              <a:rPr sz="2000" b="0" dirty="0" err="1"/>
              <a:t>qual</a:t>
            </a:r>
            <a:r>
              <a:rPr sz="2000" b="0" dirty="0"/>
              <a:t> o </a:t>
            </a:r>
            <a:r>
              <a:rPr sz="2000" b="0" dirty="0" err="1"/>
              <a:t>usuário</a:t>
            </a:r>
            <a:r>
              <a:rPr sz="2000" b="0" dirty="0"/>
              <a:t> </a:t>
            </a:r>
            <a:r>
              <a:rPr sz="2000" b="0" dirty="0" err="1"/>
              <a:t>irá</a:t>
            </a:r>
            <a:r>
              <a:rPr sz="2000" b="0" dirty="0"/>
              <a:t> </a:t>
            </a:r>
            <a:r>
              <a:rPr sz="2000" b="0" dirty="0" err="1"/>
              <a:t>consultar</a:t>
            </a:r>
            <a:r>
              <a:rPr sz="2000" b="0" dirty="0"/>
              <a:t> e a </a:t>
            </a:r>
            <a:r>
              <a:rPr sz="2000" b="0" dirty="0" err="1"/>
              <a:t>opção</a:t>
            </a:r>
            <a:r>
              <a:rPr sz="2000" b="0" dirty="0"/>
              <a:t> </a:t>
            </a:r>
            <a:r>
              <a:rPr sz="2000" b="0" dirty="0" err="1"/>
              <a:t>confirmar</a:t>
            </a:r>
            <a:r>
              <a:rPr sz="2000" b="0" dirty="0"/>
              <a:t>. </a:t>
            </a:r>
            <a:r>
              <a:rPr sz="2000" b="0" dirty="0" err="1"/>
              <a:t>Ao</a:t>
            </a:r>
            <a:r>
              <a:rPr sz="2000" b="0" dirty="0"/>
              <a:t> </a:t>
            </a:r>
            <a:r>
              <a:rPr sz="2000" b="0" dirty="0" err="1"/>
              <a:t>confirmar</a:t>
            </a:r>
            <a:r>
              <a:rPr sz="2000" b="0" dirty="0"/>
              <a:t>, </a:t>
            </a:r>
            <a:r>
              <a:rPr sz="2000" b="0" dirty="0" err="1"/>
              <a:t>uma</a:t>
            </a:r>
            <a:r>
              <a:rPr sz="2000" b="0" dirty="0"/>
              <a:t> </a:t>
            </a:r>
            <a:r>
              <a:rPr sz="2000" b="0" dirty="0" err="1"/>
              <a:t>notificação</a:t>
            </a:r>
            <a:r>
              <a:rPr sz="2000" b="0" dirty="0"/>
              <a:t> </a:t>
            </a:r>
            <a:r>
              <a:rPr sz="2000" b="0" dirty="0" err="1"/>
              <a:t>será</a:t>
            </a:r>
            <a:r>
              <a:rPr sz="2000" b="0" dirty="0"/>
              <a:t> </a:t>
            </a:r>
            <a:r>
              <a:rPr sz="2000" b="0" dirty="0" err="1"/>
              <a:t>enviada</a:t>
            </a:r>
            <a:r>
              <a:rPr sz="2000" b="0" dirty="0"/>
              <a:t> </a:t>
            </a:r>
            <a:r>
              <a:rPr sz="2000" b="0" dirty="0" err="1"/>
              <a:t>ao</a:t>
            </a:r>
            <a:r>
              <a:rPr sz="2000" b="0" dirty="0"/>
              <a:t> e-mail do </a:t>
            </a:r>
            <a:r>
              <a:rPr sz="2000" b="0" dirty="0" err="1"/>
              <a:t>educador</a:t>
            </a:r>
            <a:r>
              <a:rPr sz="2000" b="0" dirty="0"/>
              <a:t> </a:t>
            </a:r>
            <a:r>
              <a:rPr sz="2000" b="0" dirty="0" err="1"/>
              <a:t>físico</a:t>
            </a:r>
            <a:r>
              <a:rPr sz="2000" b="0" dirty="0"/>
              <a:t> e </a:t>
            </a:r>
            <a:r>
              <a:rPr sz="2000" b="0" dirty="0" err="1"/>
              <a:t>uma</a:t>
            </a:r>
            <a:r>
              <a:rPr sz="2000" b="0" dirty="0"/>
              <a:t> interface </a:t>
            </a:r>
            <a:r>
              <a:rPr sz="2000" b="0" dirty="0" err="1"/>
              <a:t>aparecera</a:t>
            </a:r>
            <a:r>
              <a:rPr sz="2000" b="0" dirty="0"/>
              <a:t> </a:t>
            </a:r>
            <a:r>
              <a:rPr sz="2000" b="0" dirty="0" err="1"/>
              <a:t>na</a:t>
            </a:r>
            <a:r>
              <a:rPr sz="2000" b="0" dirty="0"/>
              <a:t> </a:t>
            </a:r>
            <a:r>
              <a:rPr sz="2000" b="0" dirty="0" err="1"/>
              <a:t>tela</a:t>
            </a:r>
            <a:r>
              <a:rPr sz="2000" b="0" dirty="0"/>
              <a:t> do </a:t>
            </a:r>
            <a:r>
              <a:rPr sz="2000" b="0" dirty="0" err="1"/>
              <a:t>mesmo</a:t>
            </a:r>
            <a:r>
              <a:rPr sz="2000" b="0" dirty="0"/>
              <a:t>, </a:t>
            </a:r>
            <a:r>
              <a:rPr sz="2000" b="0" dirty="0" err="1"/>
              <a:t>mostrando</a:t>
            </a:r>
            <a:r>
              <a:rPr sz="2000" b="0" dirty="0"/>
              <a:t> </a:t>
            </a:r>
            <a:r>
              <a:rPr sz="2000" b="0" dirty="0" err="1"/>
              <a:t>os</a:t>
            </a:r>
            <a:r>
              <a:rPr sz="2000" b="0" dirty="0"/>
              <a:t> dados </a:t>
            </a:r>
            <a:r>
              <a:rPr sz="2000" b="0" dirty="0" err="1"/>
              <a:t>essenciais</a:t>
            </a:r>
            <a:r>
              <a:rPr sz="2000" b="0" dirty="0"/>
              <a:t> </a:t>
            </a:r>
            <a:r>
              <a:rPr sz="2000" b="0" dirty="0" err="1"/>
              <a:t>como</a:t>
            </a:r>
            <a:r>
              <a:rPr sz="2000" b="0" dirty="0"/>
              <a:t>: o </a:t>
            </a:r>
            <a:r>
              <a:rPr sz="2000" b="0" dirty="0" err="1"/>
              <a:t>usuário</a:t>
            </a:r>
            <a:r>
              <a:rPr sz="2000" b="0" dirty="0"/>
              <a:t> que </a:t>
            </a:r>
            <a:r>
              <a:rPr sz="2000" b="0" dirty="0" err="1"/>
              <a:t>será</a:t>
            </a:r>
            <a:r>
              <a:rPr sz="2000" b="0" dirty="0"/>
              <a:t> </a:t>
            </a:r>
            <a:r>
              <a:rPr sz="2000" b="0" dirty="0" err="1"/>
              <a:t>consultado</a:t>
            </a:r>
            <a:r>
              <a:rPr sz="2000" b="0" dirty="0"/>
              <a:t>, a data, o </a:t>
            </a:r>
            <a:r>
              <a:rPr sz="2000" b="0" dirty="0" err="1"/>
              <a:t>horário</a:t>
            </a:r>
            <a:r>
              <a:rPr sz="2000" b="0" dirty="0"/>
              <a:t>, o local, o </a:t>
            </a:r>
            <a:r>
              <a:rPr sz="2000" b="0" dirty="0" err="1"/>
              <a:t>dia</a:t>
            </a:r>
            <a:r>
              <a:rPr sz="2000" b="0" dirty="0"/>
              <a:t> do </a:t>
            </a:r>
            <a:r>
              <a:rPr sz="2000" b="0" dirty="0" err="1"/>
              <a:t>mês</a:t>
            </a:r>
            <a:r>
              <a:rPr sz="2000" b="0" dirty="0"/>
              <a:t> e da </a:t>
            </a:r>
            <a:r>
              <a:rPr sz="2000" b="0" dirty="0" err="1"/>
              <a:t>semana</a:t>
            </a:r>
            <a:r>
              <a:rPr sz="2000" b="0" dirty="0"/>
              <a:t> </a:t>
            </a:r>
            <a:r>
              <a:rPr sz="2000" b="0" dirty="0" err="1"/>
              <a:t>em</a:t>
            </a:r>
            <a:r>
              <a:rPr sz="2000" b="0" dirty="0"/>
              <a:t> que a </a:t>
            </a:r>
            <a:r>
              <a:rPr sz="2000" b="0" dirty="0" err="1"/>
              <a:t>consulta</a:t>
            </a:r>
            <a:r>
              <a:rPr sz="2000" b="0" dirty="0"/>
              <a:t> </a:t>
            </a:r>
            <a:r>
              <a:rPr sz="2000" b="0" dirty="0" err="1"/>
              <a:t>foi</a:t>
            </a:r>
            <a:r>
              <a:rPr sz="2000" b="0" dirty="0"/>
              <a:t> </a:t>
            </a:r>
            <a:r>
              <a:rPr sz="2000" b="0" dirty="0" err="1"/>
              <a:t>marcada</a:t>
            </a:r>
            <a:r>
              <a:rPr sz="2000" b="0" dirty="0"/>
              <a:t>.</a:t>
            </a:r>
            <a:endParaRPr sz="2000" dirty="0"/>
          </a:p>
          <a:p>
            <a:pPr>
              <a:buNone/>
            </a:pPr>
            <a:endParaRPr dirty="0"/>
          </a:p>
        </p:txBody>
      </p:sp>
    </p:spTree>
    <p:extLst>
      <p:ext uri="{BB962C8B-B14F-4D97-AF65-F5344CB8AC3E}">
        <p14:creationId xmlns:p14="http://schemas.microsoft.com/office/powerpoint/2010/main" val="16365783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t>Documento de requisitos</a:t>
            </a:r>
            <a:endParaRPr lang="en-US"/>
          </a:p>
        </p:txBody>
      </p:sp>
      <p:sp>
        <p:nvSpPr>
          <p:cNvPr id="3" name="Content Placeholder 2"/>
          <p:cNvSpPr>
            <a:spLocks noGrp="1"/>
          </p:cNvSpPr>
          <p:nvPr>
            <p:ph idx="1"/>
          </p:nvPr>
        </p:nvSpPr>
        <p:spPr/>
        <p:txBody>
          <a:bodyPr numCol="1"/>
          <a:lstStyle/>
          <a:p>
            <a:pPr>
              <a:buFont typeface="Arial" panose="020B0604020202020204" pitchFamily="34" charset="0"/>
              <a:buChar char="•"/>
            </a:pPr>
            <a:r>
              <a:rPr dirty="0"/>
              <a:t>  O </a:t>
            </a:r>
            <a:r>
              <a:rPr dirty="0" err="1"/>
              <a:t>usuário</a:t>
            </a:r>
            <a:r>
              <a:rPr dirty="0"/>
              <a:t> </a:t>
            </a:r>
            <a:r>
              <a:rPr dirty="0" err="1"/>
              <a:t>poderá</a:t>
            </a:r>
            <a:r>
              <a:rPr dirty="0"/>
              <a:t> </a:t>
            </a:r>
            <a:r>
              <a:rPr dirty="0" err="1"/>
              <a:t>também</a:t>
            </a:r>
            <a:r>
              <a:rPr dirty="0"/>
              <a:t> </a:t>
            </a:r>
            <a:r>
              <a:rPr dirty="0" err="1"/>
              <a:t>editar</a:t>
            </a:r>
            <a:r>
              <a:rPr dirty="0"/>
              <a:t> a </a:t>
            </a:r>
            <a:r>
              <a:rPr dirty="0" err="1"/>
              <a:t>consulta</a:t>
            </a:r>
            <a:r>
              <a:rPr dirty="0"/>
              <a:t>, </a:t>
            </a:r>
            <a:r>
              <a:rPr dirty="0" err="1"/>
              <a:t>caso</a:t>
            </a:r>
            <a:r>
              <a:rPr dirty="0"/>
              <a:t> </a:t>
            </a:r>
            <a:r>
              <a:rPr dirty="0" err="1"/>
              <a:t>ele</a:t>
            </a:r>
            <a:r>
              <a:rPr dirty="0"/>
              <a:t> </a:t>
            </a:r>
            <a:r>
              <a:rPr dirty="0" err="1"/>
              <a:t>não</a:t>
            </a:r>
            <a:r>
              <a:rPr dirty="0"/>
              <a:t> </a:t>
            </a:r>
            <a:r>
              <a:rPr dirty="0" err="1"/>
              <a:t>possua</a:t>
            </a:r>
            <a:r>
              <a:rPr dirty="0"/>
              <a:t> </a:t>
            </a:r>
            <a:r>
              <a:rPr dirty="0" err="1"/>
              <a:t>nenhuma</a:t>
            </a:r>
            <a:r>
              <a:rPr dirty="0"/>
              <a:t> </a:t>
            </a:r>
            <a:r>
              <a:rPr dirty="0" err="1"/>
              <a:t>consulta</a:t>
            </a:r>
            <a:r>
              <a:rPr dirty="0"/>
              <a:t> </a:t>
            </a:r>
            <a:r>
              <a:rPr dirty="0" err="1"/>
              <a:t>marcada</a:t>
            </a:r>
            <a:r>
              <a:rPr dirty="0"/>
              <a:t> o </a:t>
            </a:r>
            <a:r>
              <a:rPr dirty="0" err="1"/>
              <a:t>sistema</a:t>
            </a:r>
            <a:r>
              <a:rPr dirty="0"/>
              <a:t> </a:t>
            </a:r>
            <a:r>
              <a:rPr dirty="0" err="1"/>
              <a:t>mostrará</a:t>
            </a:r>
            <a:r>
              <a:rPr dirty="0"/>
              <a:t> </a:t>
            </a:r>
            <a:r>
              <a:rPr dirty="0" err="1"/>
              <a:t>uma</a:t>
            </a:r>
            <a:r>
              <a:rPr dirty="0"/>
              <a:t> </a:t>
            </a:r>
            <a:r>
              <a:rPr dirty="0" err="1"/>
              <a:t>tela</a:t>
            </a:r>
            <a:r>
              <a:rPr dirty="0"/>
              <a:t> </a:t>
            </a:r>
            <a:r>
              <a:rPr dirty="0" err="1"/>
              <a:t>dizendo</a:t>
            </a:r>
            <a:r>
              <a:rPr dirty="0"/>
              <a:t> que </a:t>
            </a:r>
            <a:r>
              <a:rPr dirty="0" err="1"/>
              <a:t>não</a:t>
            </a:r>
            <a:r>
              <a:rPr dirty="0"/>
              <a:t> </a:t>
            </a:r>
            <a:r>
              <a:rPr dirty="0" err="1"/>
              <a:t>há</a:t>
            </a:r>
            <a:r>
              <a:rPr dirty="0"/>
              <a:t> </a:t>
            </a:r>
            <a:r>
              <a:rPr dirty="0" err="1"/>
              <a:t>consultas</a:t>
            </a:r>
            <a:r>
              <a:rPr dirty="0"/>
              <a:t>. </a:t>
            </a:r>
            <a:r>
              <a:rPr dirty="0" err="1"/>
              <a:t>Caso</a:t>
            </a:r>
            <a:r>
              <a:rPr dirty="0"/>
              <a:t> </a:t>
            </a:r>
            <a:r>
              <a:rPr dirty="0" err="1"/>
              <a:t>ele</a:t>
            </a:r>
            <a:r>
              <a:rPr dirty="0"/>
              <a:t> </a:t>
            </a:r>
            <a:r>
              <a:rPr dirty="0" err="1"/>
              <a:t>tenha</a:t>
            </a:r>
            <a:r>
              <a:rPr dirty="0"/>
              <a:t> </a:t>
            </a:r>
            <a:r>
              <a:rPr dirty="0" err="1"/>
              <a:t>consultas</a:t>
            </a:r>
            <a:r>
              <a:rPr dirty="0"/>
              <a:t>, </a:t>
            </a:r>
            <a:r>
              <a:rPr dirty="0" err="1"/>
              <a:t>uma</a:t>
            </a:r>
            <a:r>
              <a:rPr dirty="0"/>
              <a:t> interface com </a:t>
            </a:r>
            <a:r>
              <a:rPr dirty="0" err="1"/>
              <a:t>os</a:t>
            </a:r>
            <a:r>
              <a:rPr dirty="0"/>
              <a:t> dados da </a:t>
            </a:r>
            <a:r>
              <a:rPr dirty="0" err="1"/>
              <a:t>consulta</a:t>
            </a:r>
            <a:r>
              <a:rPr dirty="0"/>
              <a:t> </a:t>
            </a:r>
            <a:r>
              <a:rPr dirty="0" err="1"/>
              <a:t>aparecerá</a:t>
            </a:r>
            <a:r>
              <a:rPr dirty="0"/>
              <a:t>. </a:t>
            </a:r>
            <a:r>
              <a:rPr dirty="0" err="1"/>
              <a:t>Abaixo</a:t>
            </a:r>
            <a:r>
              <a:rPr dirty="0"/>
              <a:t> </a:t>
            </a:r>
            <a:r>
              <a:rPr dirty="0" err="1"/>
              <a:t>desses</a:t>
            </a:r>
            <a:r>
              <a:rPr dirty="0"/>
              <a:t> dados </a:t>
            </a:r>
            <a:r>
              <a:rPr dirty="0" err="1"/>
              <a:t>há</a:t>
            </a:r>
            <a:r>
              <a:rPr dirty="0"/>
              <a:t> a </a:t>
            </a:r>
            <a:r>
              <a:rPr dirty="0" err="1"/>
              <a:t>opção</a:t>
            </a:r>
            <a:r>
              <a:rPr dirty="0"/>
              <a:t> de "</a:t>
            </a:r>
            <a:r>
              <a:rPr dirty="0" err="1"/>
              <a:t>Remarcar</a:t>
            </a:r>
            <a:r>
              <a:rPr dirty="0"/>
              <a:t> </a:t>
            </a:r>
            <a:r>
              <a:rPr dirty="0" err="1"/>
              <a:t>Consulta</a:t>
            </a:r>
            <a:r>
              <a:rPr dirty="0"/>
              <a:t>" </a:t>
            </a:r>
            <a:r>
              <a:rPr dirty="0" err="1"/>
              <a:t>caso</a:t>
            </a:r>
            <a:r>
              <a:rPr dirty="0"/>
              <a:t> a </a:t>
            </a:r>
            <a:r>
              <a:rPr dirty="0" err="1"/>
              <a:t>opção</a:t>
            </a:r>
            <a:r>
              <a:rPr dirty="0"/>
              <a:t> </a:t>
            </a:r>
            <a:r>
              <a:rPr dirty="0" err="1"/>
              <a:t>seja</a:t>
            </a:r>
            <a:r>
              <a:rPr dirty="0"/>
              <a:t> </a:t>
            </a:r>
            <a:r>
              <a:rPr dirty="0" err="1"/>
              <a:t>selecionada</a:t>
            </a:r>
            <a:r>
              <a:rPr dirty="0"/>
              <a:t> </a:t>
            </a:r>
            <a:r>
              <a:rPr dirty="0" err="1"/>
              <a:t>uma</a:t>
            </a:r>
            <a:r>
              <a:rPr dirty="0"/>
              <a:t> interface com o Google calendar </a:t>
            </a:r>
            <a:r>
              <a:rPr dirty="0" err="1"/>
              <a:t>aparecerá</a:t>
            </a:r>
            <a:r>
              <a:rPr dirty="0"/>
              <a:t> com </a:t>
            </a:r>
            <a:r>
              <a:rPr dirty="0" err="1"/>
              <a:t>os</a:t>
            </a:r>
            <a:r>
              <a:rPr dirty="0"/>
              <a:t> </a:t>
            </a:r>
            <a:r>
              <a:rPr dirty="0" err="1"/>
              <a:t>dias</a:t>
            </a:r>
            <a:r>
              <a:rPr dirty="0"/>
              <a:t> e </a:t>
            </a:r>
            <a:r>
              <a:rPr dirty="0" err="1"/>
              <a:t>horários</a:t>
            </a:r>
            <a:r>
              <a:rPr dirty="0"/>
              <a:t> </a:t>
            </a:r>
            <a:r>
              <a:rPr dirty="0" err="1"/>
              <a:t>disponíveis</a:t>
            </a:r>
            <a:r>
              <a:rPr dirty="0"/>
              <a:t> para que o </a:t>
            </a:r>
            <a:r>
              <a:rPr dirty="0" err="1"/>
              <a:t>usuário</a:t>
            </a:r>
            <a:r>
              <a:rPr dirty="0"/>
              <a:t> </a:t>
            </a:r>
            <a:r>
              <a:rPr dirty="0" err="1"/>
              <a:t>remarque</a:t>
            </a:r>
            <a:r>
              <a:rPr dirty="0"/>
              <a:t> a </a:t>
            </a:r>
            <a:r>
              <a:rPr dirty="0" err="1"/>
              <a:t>consulta</a:t>
            </a:r>
            <a:r>
              <a:rPr dirty="0"/>
              <a:t>, e a </a:t>
            </a:r>
            <a:r>
              <a:rPr dirty="0" err="1"/>
              <a:t>opção</a:t>
            </a:r>
            <a:r>
              <a:rPr dirty="0"/>
              <a:t> de "</a:t>
            </a:r>
            <a:r>
              <a:rPr dirty="0" err="1"/>
              <a:t>confirmar</a:t>
            </a:r>
            <a:r>
              <a:rPr dirty="0"/>
              <a:t>". </a:t>
            </a:r>
            <a:r>
              <a:rPr dirty="0" err="1"/>
              <a:t>Caso</a:t>
            </a:r>
            <a:r>
              <a:rPr dirty="0"/>
              <a:t> </a:t>
            </a:r>
            <a:r>
              <a:rPr dirty="0" err="1"/>
              <a:t>confirmar</a:t>
            </a:r>
            <a:r>
              <a:rPr dirty="0"/>
              <a:t>, </a:t>
            </a:r>
            <a:r>
              <a:rPr dirty="0" err="1"/>
              <a:t>uma</a:t>
            </a:r>
            <a:r>
              <a:rPr dirty="0"/>
              <a:t> </a:t>
            </a:r>
            <a:r>
              <a:rPr dirty="0" err="1"/>
              <a:t>janela</a:t>
            </a:r>
            <a:r>
              <a:rPr dirty="0"/>
              <a:t> com </a:t>
            </a:r>
            <a:r>
              <a:rPr dirty="0" err="1"/>
              <a:t>os</a:t>
            </a:r>
            <a:r>
              <a:rPr dirty="0"/>
              <a:t> dados da nova </a:t>
            </a:r>
            <a:r>
              <a:rPr dirty="0" err="1"/>
              <a:t>consulta</a:t>
            </a:r>
            <a:r>
              <a:rPr dirty="0"/>
              <a:t> </a:t>
            </a:r>
            <a:r>
              <a:rPr dirty="0" err="1"/>
              <a:t>aparecerá</a:t>
            </a:r>
            <a:r>
              <a:rPr dirty="0"/>
              <a:t>. Se o </a:t>
            </a:r>
            <a:r>
              <a:rPr dirty="0" err="1"/>
              <a:t>usuário</a:t>
            </a:r>
            <a:r>
              <a:rPr dirty="0"/>
              <a:t> </a:t>
            </a:r>
            <a:r>
              <a:rPr dirty="0" err="1"/>
              <a:t>decidir</a:t>
            </a:r>
            <a:r>
              <a:rPr dirty="0"/>
              <a:t> </a:t>
            </a:r>
            <a:r>
              <a:rPr dirty="0" err="1"/>
              <a:t>cancelar</a:t>
            </a:r>
            <a:r>
              <a:rPr dirty="0"/>
              <a:t> a </a:t>
            </a:r>
            <a:r>
              <a:rPr dirty="0" err="1"/>
              <a:t>consulta</a:t>
            </a:r>
            <a:r>
              <a:rPr dirty="0"/>
              <a:t>, </a:t>
            </a:r>
            <a:r>
              <a:rPr dirty="0" err="1"/>
              <a:t>uma</a:t>
            </a:r>
            <a:r>
              <a:rPr dirty="0"/>
              <a:t> </a:t>
            </a:r>
            <a:r>
              <a:rPr dirty="0" err="1"/>
              <a:t>janela</a:t>
            </a:r>
            <a:r>
              <a:rPr dirty="0"/>
              <a:t> </a:t>
            </a:r>
            <a:r>
              <a:rPr dirty="0" err="1"/>
              <a:t>confirmando</a:t>
            </a:r>
            <a:r>
              <a:rPr dirty="0"/>
              <a:t> o </a:t>
            </a:r>
            <a:r>
              <a:rPr dirty="0" err="1"/>
              <a:t>cancelamento</a:t>
            </a:r>
            <a:r>
              <a:rPr dirty="0"/>
              <a:t> </a:t>
            </a:r>
            <a:r>
              <a:rPr dirty="0" err="1"/>
              <a:t>aparecerá</a:t>
            </a:r>
            <a:r>
              <a:rPr dirty="0"/>
              <a:t>. </a:t>
            </a:r>
            <a:r>
              <a:rPr dirty="0" err="1"/>
              <a:t>Caso</a:t>
            </a:r>
            <a:r>
              <a:rPr dirty="0"/>
              <a:t> </a:t>
            </a:r>
            <a:r>
              <a:rPr dirty="0" err="1"/>
              <a:t>seja</a:t>
            </a:r>
            <a:r>
              <a:rPr dirty="0"/>
              <a:t> </a:t>
            </a:r>
            <a:r>
              <a:rPr dirty="0" err="1"/>
              <a:t>confirmado</a:t>
            </a:r>
            <a:r>
              <a:rPr dirty="0"/>
              <a:t> a </a:t>
            </a:r>
            <a:r>
              <a:rPr dirty="0" err="1"/>
              <a:t>consulta</a:t>
            </a:r>
            <a:r>
              <a:rPr dirty="0"/>
              <a:t> </a:t>
            </a:r>
            <a:r>
              <a:rPr dirty="0" err="1"/>
              <a:t>será</a:t>
            </a:r>
            <a:r>
              <a:rPr dirty="0"/>
              <a:t> </a:t>
            </a:r>
            <a:r>
              <a:rPr dirty="0" err="1"/>
              <a:t>cancelada</a:t>
            </a:r>
            <a:r>
              <a:rPr dirty="0"/>
              <a:t>.</a:t>
            </a:r>
            <a:endParaRPr lang="en-US" dirty="0"/>
          </a:p>
        </p:txBody>
      </p:sp>
    </p:spTree>
    <p:extLst>
      <p:ext uri="{BB962C8B-B14F-4D97-AF65-F5344CB8AC3E}">
        <p14:creationId xmlns:p14="http://schemas.microsoft.com/office/powerpoint/2010/main" val="32456782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1"/>
          <a:lstStyle/>
          <a:p>
            <a:r>
              <a:rPr lang="pt-BR" altLang="pt-BR" dirty="0"/>
              <a:t>Documento de Requisitos</a:t>
            </a:r>
          </a:p>
        </p:txBody>
      </p:sp>
      <p:sp>
        <p:nvSpPr>
          <p:cNvPr id="5" name="Espaço Reservado para Conteúdo 4"/>
          <p:cNvSpPr>
            <a:spLocks noGrp="1"/>
          </p:cNvSpPr>
          <p:nvPr>
            <p:ph idx="1"/>
          </p:nvPr>
        </p:nvSpPr>
        <p:spPr>
          <a:xfrm>
            <a:off x="1081056" y="1788950"/>
            <a:ext cx="10058305" cy="4307050"/>
          </a:xfrm>
        </p:spPr>
        <p:txBody>
          <a:bodyPr numCol="1">
            <a:normAutofit lnSpcReduction="10000"/>
          </a:bodyPr>
          <a:lstStyle/>
          <a:p>
            <a:pPr>
              <a:buChar char="•"/>
            </a:pPr>
            <a:r>
              <a:rPr b="1" dirty="0"/>
              <a:t>RF #06 – Interface de </a:t>
            </a:r>
            <a:r>
              <a:rPr b="1" dirty="0" err="1"/>
              <a:t>consultas</a:t>
            </a:r>
            <a:endParaRPr b="1" dirty="0"/>
          </a:p>
          <a:p>
            <a:pPr lvl="1">
              <a:buFont typeface="Arial" panose="020B0604020202020204" pitchFamily="34" charset="0"/>
              <a:buChar char="•"/>
            </a:pPr>
            <a:r>
              <a:rPr dirty="0"/>
              <a:t> </a:t>
            </a:r>
            <a:r>
              <a:rPr sz="2000" dirty="0"/>
              <a:t>   O </a:t>
            </a:r>
            <a:r>
              <a:rPr sz="2000" dirty="0" err="1"/>
              <a:t>educador</a:t>
            </a:r>
            <a:r>
              <a:rPr sz="2000" dirty="0"/>
              <a:t> </a:t>
            </a:r>
            <a:r>
              <a:rPr sz="2000" dirty="0" err="1"/>
              <a:t>físico</a:t>
            </a:r>
            <a:r>
              <a:rPr sz="2000" dirty="0"/>
              <a:t> </a:t>
            </a:r>
            <a:r>
              <a:rPr sz="2000" dirty="0" err="1"/>
              <a:t>tem</a:t>
            </a:r>
            <a:r>
              <a:rPr sz="2000" dirty="0"/>
              <a:t> </a:t>
            </a:r>
            <a:r>
              <a:rPr sz="2000" dirty="0" err="1"/>
              <a:t>acesso</a:t>
            </a:r>
            <a:r>
              <a:rPr sz="2000" dirty="0"/>
              <a:t> a </a:t>
            </a:r>
            <a:r>
              <a:rPr sz="2000" dirty="0" err="1"/>
              <a:t>uma</a:t>
            </a:r>
            <a:r>
              <a:rPr sz="2000" dirty="0"/>
              <a:t> interface de </a:t>
            </a:r>
            <a:r>
              <a:rPr sz="2000" dirty="0" err="1"/>
              <a:t>consultas</a:t>
            </a:r>
            <a:r>
              <a:rPr sz="2000" dirty="0"/>
              <a:t> que </a:t>
            </a:r>
            <a:r>
              <a:rPr sz="2000" dirty="0" err="1"/>
              <a:t>contêm</a:t>
            </a:r>
            <a:r>
              <a:rPr sz="2000" dirty="0"/>
              <a:t> </a:t>
            </a:r>
            <a:r>
              <a:rPr sz="2000" dirty="0" err="1"/>
              <a:t>todas</a:t>
            </a:r>
            <a:r>
              <a:rPr sz="2000" dirty="0"/>
              <a:t> as </a:t>
            </a:r>
            <a:r>
              <a:rPr sz="2000" dirty="0" err="1"/>
              <a:t>suas</a:t>
            </a:r>
            <a:r>
              <a:rPr sz="2000" dirty="0"/>
              <a:t> </a:t>
            </a:r>
            <a:r>
              <a:rPr sz="2000" dirty="0" err="1"/>
              <a:t>consultas</a:t>
            </a:r>
            <a:r>
              <a:rPr sz="2000" dirty="0"/>
              <a:t> </a:t>
            </a:r>
            <a:r>
              <a:rPr sz="2000" dirty="0" err="1"/>
              <a:t>pendentes</a:t>
            </a:r>
            <a:r>
              <a:rPr sz="2000" dirty="0"/>
              <a:t> com </a:t>
            </a:r>
            <a:r>
              <a:rPr sz="2000" dirty="0" err="1"/>
              <a:t>os</a:t>
            </a:r>
            <a:r>
              <a:rPr sz="2000" dirty="0"/>
              <a:t> </a:t>
            </a:r>
            <a:r>
              <a:rPr sz="2000" dirty="0" err="1"/>
              <a:t>respectivos</a:t>
            </a:r>
            <a:r>
              <a:rPr sz="2000" dirty="0"/>
              <a:t> </a:t>
            </a:r>
            <a:r>
              <a:rPr sz="2000" dirty="0" err="1"/>
              <a:t>dia</a:t>
            </a:r>
            <a:r>
              <a:rPr sz="2000" dirty="0"/>
              <a:t> do </a:t>
            </a:r>
            <a:r>
              <a:rPr sz="2000" dirty="0" err="1"/>
              <a:t>mês</a:t>
            </a:r>
            <a:r>
              <a:rPr sz="2000" dirty="0"/>
              <a:t> e da </a:t>
            </a:r>
            <a:r>
              <a:rPr sz="2000" dirty="0" err="1"/>
              <a:t>semana</a:t>
            </a:r>
            <a:r>
              <a:rPr sz="2000" dirty="0"/>
              <a:t> </a:t>
            </a:r>
            <a:r>
              <a:rPr sz="2000" dirty="0" err="1"/>
              <a:t>em</a:t>
            </a:r>
            <a:r>
              <a:rPr sz="2000" dirty="0"/>
              <a:t> que a </a:t>
            </a:r>
            <a:r>
              <a:rPr sz="2000" dirty="0" err="1"/>
              <a:t>consulta</a:t>
            </a:r>
            <a:r>
              <a:rPr sz="2000" dirty="0"/>
              <a:t> </a:t>
            </a:r>
            <a:r>
              <a:rPr sz="2000" dirty="0" err="1"/>
              <a:t>foi</a:t>
            </a:r>
            <a:r>
              <a:rPr sz="2000" dirty="0"/>
              <a:t> </a:t>
            </a:r>
            <a:r>
              <a:rPr sz="2000" dirty="0" err="1"/>
              <a:t>marcada</a:t>
            </a:r>
            <a:r>
              <a:rPr sz="2000" dirty="0"/>
              <a:t>, o </a:t>
            </a:r>
            <a:r>
              <a:rPr sz="2000" dirty="0" err="1"/>
              <a:t>horário</a:t>
            </a:r>
            <a:r>
              <a:rPr sz="2000" dirty="0"/>
              <a:t> e local da </a:t>
            </a:r>
            <a:r>
              <a:rPr sz="2000" dirty="0" err="1"/>
              <a:t>consulta</a:t>
            </a:r>
            <a:r>
              <a:rPr sz="2000" dirty="0"/>
              <a:t> e o </a:t>
            </a:r>
            <a:r>
              <a:rPr sz="2000" dirty="0" err="1"/>
              <a:t>usuário</a:t>
            </a:r>
            <a:r>
              <a:rPr sz="2000" dirty="0"/>
              <a:t> que </a:t>
            </a:r>
            <a:r>
              <a:rPr sz="2000" dirty="0" err="1"/>
              <a:t>será</a:t>
            </a:r>
            <a:r>
              <a:rPr sz="2000" dirty="0"/>
              <a:t> </a:t>
            </a:r>
            <a:r>
              <a:rPr sz="2000" dirty="0" err="1"/>
              <a:t>consultado</a:t>
            </a:r>
            <a:r>
              <a:rPr sz="2000" dirty="0"/>
              <a:t>. </a:t>
            </a:r>
            <a:r>
              <a:rPr sz="2000" dirty="0" err="1"/>
              <a:t>Todas</a:t>
            </a:r>
            <a:r>
              <a:rPr sz="2000" dirty="0"/>
              <a:t> as </a:t>
            </a:r>
            <a:r>
              <a:rPr sz="2000" dirty="0" err="1"/>
              <a:t>consultas</a:t>
            </a:r>
            <a:r>
              <a:rPr sz="2000" dirty="0"/>
              <a:t> </a:t>
            </a:r>
            <a:r>
              <a:rPr sz="2000" dirty="0" err="1"/>
              <a:t>contém</a:t>
            </a:r>
            <a:r>
              <a:rPr sz="2000" dirty="0"/>
              <a:t> as </a:t>
            </a:r>
            <a:r>
              <a:rPr sz="2000" dirty="0" err="1"/>
              <a:t>opções</a:t>
            </a:r>
            <a:r>
              <a:rPr sz="2000" dirty="0"/>
              <a:t> “Dados da </a:t>
            </a:r>
            <a:r>
              <a:rPr sz="2000" dirty="0" err="1"/>
              <a:t>consulta</a:t>
            </a:r>
            <a:r>
              <a:rPr sz="2000" dirty="0"/>
              <a:t>” e “</a:t>
            </a:r>
            <a:r>
              <a:rPr sz="2000" dirty="0" err="1"/>
              <a:t>Finalizar</a:t>
            </a:r>
            <a:r>
              <a:rPr sz="2000" dirty="0"/>
              <a:t> </a:t>
            </a:r>
            <a:r>
              <a:rPr sz="2000" dirty="0" err="1"/>
              <a:t>consulta</a:t>
            </a:r>
            <a:r>
              <a:rPr sz="2000" dirty="0"/>
              <a:t>”, </a:t>
            </a:r>
            <a:r>
              <a:rPr sz="2000" dirty="0" err="1"/>
              <a:t>ao</a:t>
            </a:r>
            <a:r>
              <a:rPr sz="2000" dirty="0"/>
              <a:t> </a:t>
            </a:r>
            <a:r>
              <a:rPr sz="2000" dirty="0" err="1"/>
              <a:t>selecionar</a:t>
            </a:r>
            <a:r>
              <a:rPr sz="2000" dirty="0"/>
              <a:t> a </a:t>
            </a:r>
            <a:r>
              <a:rPr sz="2000" dirty="0" err="1"/>
              <a:t>opção</a:t>
            </a:r>
            <a:r>
              <a:rPr sz="2000" dirty="0"/>
              <a:t> "Dados da </a:t>
            </a:r>
            <a:r>
              <a:rPr sz="2000" dirty="0" err="1"/>
              <a:t>consulta</a:t>
            </a:r>
            <a:r>
              <a:rPr sz="2000" dirty="0"/>
              <a:t>" o </a:t>
            </a:r>
            <a:r>
              <a:rPr sz="2000" dirty="0" err="1"/>
              <a:t>educador</a:t>
            </a:r>
            <a:r>
              <a:rPr sz="2000" dirty="0"/>
              <a:t> </a:t>
            </a:r>
            <a:r>
              <a:rPr sz="2000" dirty="0" err="1"/>
              <a:t>físico</a:t>
            </a:r>
            <a:r>
              <a:rPr sz="2000" dirty="0"/>
              <a:t> </a:t>
            </a:r>
            <a:r>
              <a:rPr sz="2000" dirty="0" err="1"/>
              <a:t>tem</a:t>
            </a:r>
            <a:r>
              <a:rPr sz="2000" dirty="0"/>
              <a:t> </a:t>
            </a:r>
            <a:r>
              <a:rPr sz="2000" dirty="0" err="1"/>
              <a:t>acesso</a:t>
            </a:r>
            <a:r>
              <a:rPr sz="2000" dirty="0"/>
              <a:t> a </a:t>
            </a:r>
            <a:r>
              <a:rPr sz="2000" dirty="0" err="1"/>
              <a:t>uma</a:t>
            </a:r>
            <a:r>
              <a:rPr sz="2000" dirty="0"/>
              <a:t> interface com </a:t>
            </a:r>
            <a:r>
              <a:rPr sz="2000" dirty="0" err="1"/>
              <a:t>os</a:t>
            </a:r>
            <a:r>
              <a:rPr sz="2000" dirty="0"/>
              <a:t> dados </a:t>
            </a:r>
            <a:r>
              <a:rPr sz="2000" dirty="0" err="1"/>
              <a:t>iniciais</a:t>
            </a:r>
            <a:r>
              <a:rPr sz="2000" dirty="0"/>
              <a:t> do </a:t>
            </a:r>
            <a:r>
              <a:rPr sz="2000" dirty="0" err="1"/>
              <a:t>usuário</a:t>
            </a:r>
            <a:r>
              <a:rPr sz="2000" dirty="0"/>
              <a:t> </a:t>
            </a:r>
            <a:r>
              <a:rPr sz="2000" dirty="0" err="1"/>
              <a:t>já</a:t>
            </a:r>
            <a:r>
              <a:rPr sz="2000" dirty="0"/>
              <a:t> </a:t>
            </a:r>
            <a:r>
              <a:rPr sz="2000" dirty="0" err="1"/>
              <a:t>preenchidos</a:t>
            </a:r>
            <a:r>
              <a:rPr sz="2000" dirty="0"/>
              <a:t> e </a:t>
            </a:r>
            <a:r>
              <a:rPr sz="2000" dirty="0" err="1"/>
              <a:t>não</a:t>
            </a:r>
            <a:r>
              <a:rPr sz="2000" dirty="0"/>
              <a:t> </a:t>
            </a:r>
            <a:r>
              <a:rPr sz="2000" dirty="0" err="1"/>
              <a:t>editáveis</a:t>
            </a:r>
            <a:r>
              <a:rPr sz="2000" dirty="0"/>
              <a:t>.</a:t>
            </a:r>
          </a:p>
          <a:p>
            <a:pPr lvl="1">
              <a:buFont typeface="Arial" panose="020B0604020202020204" pitchFamily="34" charset="0"/>
              <a:buChar char="•"/>
            </a:pPr>
            <a:r>
              <a:rPr sz="2000" dirty="0"/>
              <a:t>     Dados </a:t>
            </a:r>
            <a:r>
              <a:rPr sz="2000" dirty="0" err="1"/>
              <a:t>como</a:t>
            </a:r>
            <a:r>
              <a:rPr sz="2000" dirty="0"/>
              <a:t>: Nome </a:t>
            </a:r>
            <a:r>
              <a:rPr sz="2000" dirty="0" err="1"/>
              <a:t>completo</a:t>
            </a:r>
            <a:r>
              <a:rPr sz="2000" dirty="0"/>
              <a:t>, </a:t>
            </a:r>
            <a:r>
              <a:rPr sz="2000" dirty="0" err="1"/>
              <a:t>foto</a:t>
            </a:r>
            <a:r>
              <a:rPr sz="2000" dirty="0"/>
              <a:t> (no </a:t>
            </a:r>
            <a:r>
              <a:rPr sz="2000" dirty="0" err="1"/>
              <a:t>formato</a:t>
            </a:r>
            <a:r>
              <a:rPr sz="2000" dirty="0"/>
              <a:t> .JPG </a:t>
            </a:r>
            <a:r>
              <a:rPr sz="2000" dirty="0" err="1"/>
              <a:t>ou</a:t>
            </a:r>
            <a:r>
              <a:rPr sz="2000" dirty="0"/>
              <a:t> .PNG), </a:t>
            </a:r>
            <a:r>
              <a:rPr sz="2000" dirty="0" err="1"/>
              <a:t>gênero</a:t>
            </a:r>
            <a:r>
              <a:rPr sz="2000" dirty="0"/>
              <a:t>, data de </a:t>
            </a:r>
            <a:r>
              <a:rPr sz="2000" dirty="0" err="1"/>
              <a:t>nascimento</a:t>
            </a:r>
            <a:r>
              <a:rPr sz="2000" dirty="0"/>
              <a:t>, </a:t>
            </a:r>
            <a:r>
              <a:rPr sz="2000" dirty="0" err="1"/>
              <a:t>endereço</a:t>
            </a:r>
            <a:r>
              <a:rPr sz="2000" dirty="0"/>
              <a:t>, e-mail e </a:t>
            </a:r>
            <a:r>
              <a:rPr sz="2000" dirty="0" err="1"/>
              <a:t>telefone</a:t>
            </a:r>
            <a:r>
              <a:rPr sz="2000" dirty="0"/>
              <a:t>, </a:t>
            </a:r>
            <a:r>
              <a:rPr sz="2000" dirty="0" err="1"/>
              <a:t>objetivos</a:t>
            </a:r>
            <a:r>
              <a:rPr sz="2000" dirty="0"/>
              <a:t> </a:t>
            </a:r>
            <a:r>
              <a:rPr sz="2000" dirty="0" err="1"/>
              <a:t>iniciais</a:t>
            </a:r>
            <a:r>
              <a:rPr sz="2000" dirty="0"/>
              <a:t> e </a:t>
            </a:r>
            <a:r>
              <a:rPr sz="2000" dirty="0" err="1"/>
              <a:t>experiência</a:t>
            </a:r>
            <a:r>
              <a:rPr sz="2000" dirty="0"/>
              <a:t>).  </a:t>
            </a:r>
            <a:r>
              <a:rPr sz="2000" dirty="0" err="1"/>
              <a:t>Abaixo</a:t>
            </a:r>
            <a:r>
              <a:rPr sz="2000" dirty="0"/>
              <a:t> </a:t>
            </a:r>
            <a:r>
              <a:rPr sz="2000" dirty="0" err="1"/>
              <a:t>destes</a:t>
            </a:r>
            <a:r>
              <a:rPr sz="2000" dirty="0"/>
              <a:t> dados, </a:t>
            </a:r>
            <a:r>
              <a:rPr sz="2000" dirty="0" err="1"/>
              <a:t>estão</a:t>
            </a:r>
            <a:r>
              <a:rPr sz="2000" dirty="0"/>
              <a:t> </a:t>
            </a:r>
            <a:r>
              <a:rPr sz="2000" dirty="0" err="1"/>
              <a:t>os</a:t>
            </a:r>
            <a:r>
              <a:rPr sz="2000" dirty="0"/>
              <a:t> </a:t>
            </a:r>
            <a:r>
              <a:rPr sz="2000" dirty="0" err="1"/>
              <a:t>campos</a:t>
            </a:r>
            <a:r>
              <a:rPr sz="2000" dirty="0"/>
              <a:t> de peso (kg), </a:t>
            </a:r>
            <a:r>
              <a:rPr sz="2000" dirty="0" err="1"/>
              <a:t>altura</a:t>
            </a:r>
            <a:r>
              <a:rPr sz="2000" dirty="0"/>
              <a:t> (cm) e IMC(</a:t>
            </a:r>
            <a:r>
              <a:rPr sz="2000" dirty="0" err="1"/>
              <a:t>Não</a:t>
            </a:r>
            <a:r>
              <a:rPr sz="2000" dirty="0"/>
              <a:t> </a:t>
            </a:r>
            <a:r>
              <a:rPr sz="2000" dirty="0" err="1"/>
              <a:t>editável</a:t>
            </a:r>
            <a:r>
              <a:rPr sz="2000" dirty="0"/>
              <a:t> </a:t>
            </a:r>
            <a:r>
              <a:rPr sz="2000" dirty="0" err="1"/>
              <a:t>pelo</a:t>
            </a:r>
            <a:r>
              <a:rPr sz="2000" dirty="0"/>
              <a:t> </a:t>
            </a:r>
            <a:r>
              <a:rPr sz="2000" dirty="0" err="1"/>
              <a:t>educador</a:t>
            </a:r>
            <a:r>
              <a:rPr sz="2000" dirty="0"/>
              <a:t> </a:t>
            </a:r>
            <a:r>
              <a:rPr sz="2000" dirty="0" err="1"/>
              <a:t>físico</a:t>
            </a:r>
            <a:r>
              <a:rPr sz="2000" dirty="0"/>
              <a:t> </a:t>
            </a:r>
            <a:r>
              <a:rPr sz="2000" dirty="0" err="1"/>
              <a:t>pois</a:t>
            </a:r>
            <a:r>
              <a:rPr sz="2000" dirty="0"/>
              <a:t> é </a:t>
            </a:r>
            <a:r>
              <a:rPr sz="2000" dirty="0" err="1"/>
              <a:t>feito</a:t>
            </a:r>
            <a:r>
              <a:rPr sz="2000" dirty="0"/>
              <a:t> </a:t>
            </a:r>
            <a:r>
              <a:rPr sz="2000" dirty="0" err="1"/>
              <a:t>automaticamente</a:t>
            </a:r>
            <a:r>
              <a:rPr sz="2000" dirty="0"/>
              <a:t>), </a:t>
            </a:r>
            <a:r>
              <a:rPr sz="2000" dirty="0" err="1"/>
              <a:t>nessa</a:t>
            </a:r>
            <a:r>
              <a:rPr sz="2000" dirty="0"/>
              <a:t> interface </a:t>
            </a:r>
            <a:r>
              <a:rPr sz="2000" dirty="0" err="1"/>
              <a:t>há</a:t>
            </a:r>
            <a:r>
              <a:rPr sz="2000" dirty="0"/>
              <a:t> um campo para </a:t>
            </a:r>
            <a:r>
              <a:rPr sz="2000" dirty="0" err="1"/>
              <a:t>anotações</a:t>
            </a:r>
            <a:r>
              <a:rPr sz="2000" dirty="0"/>
              <a:t> do </a:t>
            </a:r>
            <a:r>
              <a:rPr sz="2000" dirty="0" err="1"/>
              <a:t>educador</a:t>
            </a:r>
            <a:r>
              <a:rPr sz="2000" dirty="0"/>
              <a:t> </a:t>
            </a:r>
            <a:r>
              <a:rPr sz="2000" dirty="0" err="1"/>
              <a:t>físico</a:t>
            </a:r>
            <a:r>
              <a:rPr sz="2000" dirty="0"/>
              <a:t>. </a:t>
            </a:r>
          </a:p>
          <a:p>
            <a:pPr lvl="1">
              <a:buFont typeface="Arial" panose="020B0604020202020204" pitchFamily="34" charset="0"/>
              <a:buChar char="•"/>
            </a:pPr>
            <a:r>
              <a:rPr sz="2000" dirty="0"/>
              <a:t>    Para </a:t>
            </a:r>
            <a:r>
              <a:rPr sz="2000" dirty="0" err="1"/>
              <a:t>editar</a:t>
            </a:r>
            <a:r>
              <a:rPr sz="2000" dirty="0"/>
              <a:t> </a:t>
            </a:r>
            <a:r>
              <a:rPr sz="2000" dirty="0" err="1"/>
              <a:t>os</a:t>
            </a:r>
            <a:r>
              <a:rPr sz="2000" dirty="0"/>
              <a:t> </a:t>
            </a:r>
            <a:r>
              <a:rPr sz="2000" dirty="0" err="1"/>
              <a:t>campos</a:t>
            </a:r>
            <a:r>
              <a:rPr sz="2000" dirty="0"/>
              <a:t> o </a:t>
            </a:r>
            <a:r>
              <a:rPr sz="2000" dirty="0" err="1"/>
              <a:t>educador</a:t>
            </a:r>
            <a:r>
              <a:rPr sz="2000" dirty="0"/>
              <a:t> </a:t>
            </a:r>
            <a:r>
              <a:rPr sz="2000" dirty="0" err="1"/>
              <a:t>físico</a:t>
            </a:r>
            <a:r>
              <a:rPr sz="2000" dirty="0"/>
              <a:t> </a:t>
            </a:r>
            <a:r>
              <a:rPr sz="2000" dirty="0" err="1"/>
              <a:t>deve</a:t>
            </a:r>
            <a:r>
              <a:rPr sz="2000" dirty="0"/>
              <a:t> </a:t>
            </a:r>
            <a:r>
              <a:rPr sz="2000" dirty="0" err="1"/>
              <a:t>selecionar</a:t>
            </a:r>
            <a:r>
              <a:rPr sz="2000" dirty="0"/>
              <a:t> a </a:t>
            </a:r>
            <a:r>
              <a:rPr sz="2000" dirty="0" err="1"/>
              <a:t>opção</a:t>
            </a:r>
            <a:r>
              <a:rPr sz="2000" dirty="0"/>
              <a:t> "</a:t>
            </a:r>
            <a:r>
              <a:rPr sz="2000" dirty="0" err="1"/>
              <a:t>Editar</a:t>
            </a:r>
            <a:r>
              <a:rPr sz="2000" dirty="0"/>
              <a:t> Dados", </a:t>
            </a:r>
            <a:r>
              <a:rPr sz="2000" dirty="0" err="1"/>
              <a:t>caso</a:t>
            </a:r>
            <a:r>
              <a:rPr sz="2000" dirty="0"/>
              <a:t> </a:t>
            </a:r>
            <a:r>
              <a:rPr sz="2000" dirty="0" err="1"/>
              <a:t>deseje</a:t>
            </a:r>
            <a:r>
              <a:rPr sz="2000" dirty="0"/>
              <a:t> </a:t>
            </a:r>
            <a:r>
              <a:rPr sz="2000" dirty="0" err="1"/>
              <a:t>finalizar</a:t>
            </a:r>
            <a:r>
              <a:rPr sz="2000" dirty="0"/>
              <a:t> a </a:t>
            </a:r>
            <a:r>
              <a:rPr sz="2000" dirty="0" err="1"/>
              <a:t>consulta</a:t>
            </a:r>
            <a:r>
              <a:rPr sz="2000" dirty="0"/>
              <a:t> </a:t>
            </a:r>
            <a:r>
              <a:rPr sz="2000" dirty="0" err="1"/>
              <a:t>deve</a:t>
            </a:r>
            <a:r>
              <a:rPr sz="2000" dirty="0"/>
              <a:t> </a:t>
            </a:r>
            <a:r>
              <a:rPr sz="2000" dirty="0" err="1"/>
              <a:t>selecionar</a:t>
            </a:r>
            <a:r>
              <a:rPr sz="2000" dirty="0"/>
              <a:t> a </a:t>
            </a:r>
            <a:r>
              <a:rPr sz="2000" dirty="0" err="1"/>
              <a:t>opção</a:t>
            </a:r>
            <a:r>
              <a:rPr sz="2000" dirty="0"/>
              <a:t> "</a:t>
            </a:r>
            <a:r>
              <a:rPr sz="2000" dirty="0" err="1"/>
              <a:t>Finalizar</a:t>
            </a:r>
            <a:r>
              <a:rPr sz="2000" dirty="0"/>
              <a:t> </a:t>
            </a:r>
            <a:r>
              <a:rPr sz="2000" dirty="0" err="1"/>
              <a:t>Consulta</a:t>
            </a:r>
            <a:r>
              <a:rPr sz="2000" dirty="0"/>
              <a:t>" que </a:t>
            </a:r>
            <a:r>
              <a:rPr sz="2000" dirty="0" err="1"/>
              <a:t>bloqueia</a:t>
            </a:r>
            <a:r>
              <a:rPr sz="2000" dirty="0"/>
              <a:t> </a:t>
            </a:r>
            <a:r>
              <a:rPr sz="2000" dirty="0" err="1"/>
              <a:t>os</a:t>
            </a:r>
            <a:r>
              <a:rPr sz="2000" dirty="0"/>
              <a:t> </a:t>
            </a:r>
            <a:r>
              <a:rPr sz="2000" dirty="0" err="1"/>
              <a:t>campos</a:t>
            </a:r>
            <a:r>
              <a:rPr sz="2000" dirty="0"/>
              <a:t> e </a:t>
            </a:r>
            <a:r>
              <a:rPr sz="2000" dirty="0" err="1"/>
              <a:t>salva</a:t>
            </a:r>
            <a:r>
              <a:rPr sz="2000" dirty="0"/>
              <a:t> </a:t>
            </a:r>
            <a:r>
              <a:rPr sz="2000" dirty="0" err="1"/>
              <a:t>os</a:t>
            </a:r>
            <a:r>
              <a:rPr sz="2000" dirty="0"/>
              <a:t> </a:t>
            </a:r>
            <a:r>
              <a:rPr sz="2000" dirty="0" err="1"/>
              <a:t>mesmos</a:t>
            </a:r>
            <a:r>
              <a:rPr sz="2000" dirty="0"/>
              <a:t>, </a:t>
            </a:r>
            <a:r>
              <a:rPr sz="2000" dirty="0" err="1"/>
              <a:t>caso</a:t>
            </a:r>
            <a:r>
              <a:rPr sz="2000" dirty="0"/>
              <a:t> </a:t>
            </a:r>
            <a:r>
              <a:rPr sz="2000" dirty="0" err="1"/>
              <a:t>deseje</a:t>
            </a:r>
            <a:r>
              <a:rPr sz="2000" dirty="0"/>
              <a:t> </a:t>
            </a:r>
            <a:r>
              <a:rPr sz="2000" dirty="0" err="1"/>
              <a:t>enviar</a:t>
            </a:r>
            <a:r>
              <a:rPr sz="2000" dirty="0"/>
              <a:t> </a:t>
            </a:r>
            <a:r>
              <a:rPr sz="2000" dirty="0" err="1"/>
              <a:t>os</a:t>
            </a:r>
            <a:r>
              <a:rPr sz="2000" dirty="0"/>
              <a:t> dados </a:t>
            </a:r>
            <a:r>
              <a:rPr sz="2000" dirty="0" err="1"/>
              <a:t>por</a:t>
            </a:r>
            <a:r>
              <a:rPr sz="2000" dirty="0"/>
              <a:t> e-mail </a:t>
            </a:r>
            <a:r>
              <a:rPr sz="2000" dirty="0" err="1"/>
              <a:t>deve</a:t>
            </a:r>
            <a:r>
              <a:rPr sz="2000" dirty="0"/>
              <a:t> </a:t>
            </a:r>
            <a:r>
              <a:rPr sz="2000" dirty="0" err="1"/>
              <a:t>selecionar</a:t>
            </a:r>
            <a:r>
              <a:rPr sz="2000" dirty="0"/>
              <a:t> a </a:t>
            </a:r>
            <a:r>
              <a:rPr sz="2000" dirty="0" err="1"/>
              <a:t>opção</a:t>
            </a:r>
            <a:r>
              <a:rPr sz="2000" dirty="0"/>
              <a:t> "</a:t>
            </a:r>
            <a:r>
              <a:rPr sz="2000" dirty="0" err="1"/>
              <a:t>enviar</a:t>
            </a:r>
            <a:r>
              <a:rPr sz="2000" dirty="0"/>
              <a:t> </a:t>
            </a:r>
            <a:r>
              <a:rPr sz="2000" dirty="0" err="1"/>
              <a:t>por</a:t>
            </a:r>
            <a:r>
              <a:rPr sz="2000" dirty="0"/>
              <a:t> e-mail"</a:t>
            </a:r>
          </a:p>
          <a:p>
            <a:pPr>
              <a:buChar char="•"/>
            </a:pPr>
            <a:endParaRPr dirty="0"/>
          </a:p>
        </p:txBody>
      </p:sp>
    </p:spTree>
    <p:extLst>
      <p:ext uri="{BB962C8B-B14F-4D97-AF65-F5344CB8AC3E}">
        <p14:creationId xmlns:p14="http://schemas.microsoft.com/office/powerpoint/2010/main" val="23673192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276770"/>
          </a:xfrm>
        </p:spPr>
        <p:txBody>
          <a:bodyPr numCol="1">
            <a:normAutofit fontScale="92500" lnSpcReduction="20000"/>
          </a:bodyPr>
          <a:lstStyle/>
          <a:p>
            <a:pPr marL="457200" lvl="1" indent="0">
              <a:buNone/>
            </a:pPr>
            <a:r>
              <a:rPr lang="pt-BR" altLang="pt-BR" sz="2200" b="1" dirty="0"/>
              <a:t>RF#7-Ficha de treinamento</a:t>
            </a:r>
          </a:p>
          <a:p>
            <a:pPr marL="457200" lvl="1" indent="0">
              <a:buNone/>
            </a:pPr>
            <a:endParaRPr lang="pt-BR" altLang="pt-BR" b="1" dirty="0"/>
          </a:p>
          <a:p>
            <a:pPr lvl="1">
              <a:buFont typeface="Arial" panose="020B0604020202020204" pitchFamily="34" charset="0"/>
              <a:buChar char="•"/>
            </a:pPr>
            <a:r>
              <a:rPr lang="pt-BR" altLang="pt-BR" sz="2200" dirty="0"/>
              <a:t>O Educador Físico tem acesso a essa interface, podendo preencher e enviar fichas de treinos, via e-mail, para seu paciente. Esta ficha possui: </a:t>
            </a:r>
          </a:p>
          <a:p>
            <a:pPr lvl="3">
              <a:buFont typeface="Arial" panose="020B0604020202020204" pitchFamily="34" charset="0"/>
              <a:buChar char="•"/>
            </a:pPr>
            <a:r>
              <a:rPr lang="pt-BR" altLang="pt-BR" sz="2200" dirty="0"/>
              <a:t>Nome completo do paciente( que ao ser selecionado exporta informações de cadastros essenciais, como foto de identificação, gênero, data de nascimento, endereço, e-mail e telefone); </a:t>
            </a:r>
          </a:p>
          <a:p>
            <a:pPr lvl="3">
              <a:buFont typeface="Arial" panose="020B0604020202020204" pitchFamily="34" charset="0"/>
              <a:buChar char="•"/>
            </a:pPr>
            <a:r>
              <a:rPr lang="pt-BR" altLang="pt-BR" sz="2200" dirty="0"/>
              <a:t>Data de início e término da utilização da ficha de treinamento; </a:t>
            </a:r>
          </a:p>
          <a:p>
            <a:pPr lvl="3">
              <a:buFont typeface="Arial" panose="020B0604020202020204" pitchFamily="34" charset="0"/>
              <a:buChar char="•"/>
            </a:pPr>
            <a:r>
              <a:rPr lang="pt-BR" altLang="pt-BR" sz="2200" dirty="0"/>
              <a:t>Nome da atividade física;</a:t>
            </a:r>
          </a:p>
          <a:p>
            <a:pPr lvl="3">
              <a:buFont typeface="Arial" panose="020B0604020202020204" pitchFamily="34" charset="0"/>
              <a:buChar char="•"/>
            </a:pPr>
            <a:r>
              <a:rPr lang="pt-BR" altLang="pt-BR" sz="2200" dirty="0"/>
              <a:t>Parâmetros da atividade física( tempo, repetições, peso e séries); </a:t>
            </a:r>
          </a:p>
          <a:p>
            <a:pPr lvl="3">
              <a:buFont typeface="Arial" panose="020B0604020202020204" pitchFamily="34" charset="0"/>
              <a:buChar char="•"/>
            </a:pPr>
            <a:r>
              <a:rPr lang="pt-BR" altLang="pt-BR" sz="2200" dirty="0"/>
              <a:t>Breve descrição sobre a atividade física; </a:t>
            </a:r>
          </a:p>
          <a:p>
            <a:pPr lvl="3">
              <a:buFont typeface="Arial" panose="020B0604020202020204" pitchFamily="34" charset="0"/>
              <a:buChar char="•"/>
            </a:pPr>
            <a:r>
              <a:rPr lang="pt-BR" altLang="pt-BR" sz="2200" dirty="0"/>
              <a:t>Músculo ou parte do corpo que será trabalhada; </a:t>
            </a:r>
          </a:p>
          <a:p>
            <a:pPr lvl="3">
              <a:buFont typeface="Arial" panose="020B0604020202020204" pitchFamily="34" charset="0"/>
              <a:buChar char="•"/>
            </a:pPr>
            <a:r>
              <a:rPr lang="pt-BR" altLang="pt-BR" sz="2200" dirty="0"/>
              <a:t>Objetivo da atividade física; </a:t>
            </a:r>
          </a:p>
          <a:p>
            <a:pPr lvl="3">
              <a:buFont typeface="Arial" panose="020B0604020202020204" pitchFamily="34" charset="0"/>
              <a:buChar char="•"/>
            </a:pPr>
            <a:r>
              <a:rPr lang="pt-BR" altLang="pt-BR" sz="2200" dirty="0"/>
              <a:t>Meta com a atividade física; (objetivo mais específico); </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28124380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numCol="1">
            <a:normAutofit/>
          </a:bodyPr>
          <a:lstStyle/>
          <a:p>
            <a:pPr marL="457200" lvl="1" indent="0">
              <a:buNone/>
            </a:pPr>
            <a:endParaRPr lang="pt-BR" altLang="pt-BR" sz="2000" b="1" dirty="0"/>
          </a:p>
          <a:p>
            <a:pPr lvl="1">
              <a:buFont typeface="Arial" panose="020B0604020202020204" pitchFamily="34" charset="0"/>
              <a:buChar char="•"/>
            </a:pPr>
            <a:r>
              <a:rPr lang="pt-BR" altLang="pt-BR" sz="2000" dirty="0"/>
              <a:t> Além disso, o Educador poderá editar estes campos e também adicionar as repetições semanais de determinado exercício; </a:t>
            </a:r>
          </a:p>
          <a:p>
            <a:pPr lvl="1">
              <a:buFont typeface="Arial" panose="020B0604020202020204" pitchFamily="34" charset="0"/>
              <a:buChar char="•"/>
            </a:pPr>
            <a:r>
              <a:rPr lang="pt-BR" altLang="pt-BR" sz="2000" dirty="0"/>
              <a:t> Há um histórico de fichas de treinamento, que pode ser acessado através da interface de consultas, e estão disponíveis para encaminhamento via e-mail para o paciente em questão. </a:t>
            </a:r>
          </a:p>
          <a:p>
            <a:endParaRPr lang="pt-BR" altLang="pt-BR" dirty="0"/>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3163153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numCol="1">
            <a:normAutofit/>
          </a:bodyPr>
          <a:lstStyle/>
          <a:p>
            <a:r>
              <a:rPr lang="pt-BR" altLang="pt-BR" b="1" dirty="0"/>
              <a:t>RF#8-Medidas corporais</a:t>
            </a:r>
          </a:p>
          <a:p>
            <a:endParaRPr lang="pt-BR" altLang="pt-BR" dirty="0"/>
          </a:p>
          <a:p>
            <a:pPr lvl="1">
              <a:buFont typeface="Arial" panose="020B0604020202020204" pitchFamily="34" charset="0"/>
              <a:buChar char="•"/>
            </a:pPr>
            <a:r>
              <a:rPr lang="pt-BR" altLang="pt-BR" sz="2000" dirty="0"/>
              <a:t>O Educador Físico tem acesso a esta interface para registar e visualizar as medidas corporais de seus pacientes. Cada paciente possui sua própria interface de medidas corporais; </a:t>
            </a:r>
          </a:p>
          <a:p>
            <a:pPr lvl="1">
              <a:buFont typeface="Arial" panose="020B0604020202020204" pitchFamily="34" charset="0"/>
              <a:buChar char="•"/>
            </a:pPr>
            <a:r>
              <a:rPr lang="pt-BR" altLang="pt-BR" sz="2000" dirty="0"/>
              <a:t>Esta sessão contém dados essenciais do paciente, tais como nome completo, foto se identificação, género, data de nascimento, endereço, e-mail e telefone, além disso, também contém os registros de medidas corporais acompanhados por datas de efetuação do registro; </a:t>
            </a:r>
          </a:p>
          <a:p>
            <a:pPr lvl="1">
              <a:buFont typeface="Arial" panose="020B0604020202020204" pitchFamily="34" charset="0"/>
              <a:buChar char="•"/>
            </a:pPr>
            <a:r>
              <a:rPr lang="pt-BR" altLang="pt-BR" sz="2000" dirty="0"/>
              <a:t>Os registros podem ser visualizados quando selecionados;</a:t>
            </a:r>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15242072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3"/>
            <a:ext cx="10058400" cy="4316527"/>
          </a:xfrm>
        </p:spPr>
        <p:txBody>
          <a:bodyPr numCol="1">
            <a:normAutofit fontScale="92500"/>
          </a:bodyPr>
          <a:lstStyle/>
          <a:p>
            <a:r>
              <a:rPr lang="pt-BR" altLang="pt-BR" sz="2200" dirty="0"/>
              <a:t> </a:t>
            </a:r>
            <a:endParaRPr lang="pt-BR" altLang="pt-BR" dirty="0"/>
          </a:p>
          <a:p>
            <a:pPr lvl="1">
              <a:buFont typeface="Arial" panose="020B0604020202020204" pitchFamily="34" charset="0"/>
              <a:buChar char="•"/>
            </a:pPr>
            <a:r>
              <a:rPr lang="pt-BR" altLang="pt-BR" sz="2200" dirty="0"/>
              <a:t>Os campos de medidas corporais podem ser editados. Os campos são:</a:t>
            </a:r>
          </a:p>
          <a:p>
            <a:pPr lvl="3">
              <a:buFont typeface="Arial" panose="020B0604020202020204" pitchFamily="34" charset="0"/>
              <a:buChar char="•"/>
            </a:pPr>
            <a:r>
              <a:rPr lang="pt-BR" altLang="pt-BR" sz="2200" dirty="0"/>
              <a:t>Peso;</a:t>
            </a:r>
          </a:p>
          <a:p>
            <a:pPr lvl="3">
              <a:buFont typeface="Arial" panose="020B0604020202020204" pitchFamily="34" charset="0"/>
              <a:buChar char="•"/>
            </a:pPr>
            <a:r>
              <a:rPr lang="pt-BR" altLang="pt-BR" sz="2200" dirty="0"/>
              <a:t>Altura; </a:t>
            </a:r>
          </a:p>
          <a:p>
            <a:pPr lvl="3">
              <a:buFont typeface="Arial" panose="020B0604020202020204" pitchFamily="34" charset="0"/>
              <a:buChar char="•"/>
            </a:pPr>
            <a:r>
              <a:rPr lang="pt-BR" altLang="pt-BR" sz="2200" dirty="0"/>
              <a:t>IMC ( gerado automaticamente a partir do peso e da altura) IMC = peso/ altura*altura ;</a:t>
            </a:r>
          </a:p>
          <a:p>
            <a:pPr lvl="3">
              <a:buFont typeface="Arial" panose="020B0604020202020204" pitchFamily="34" charset="0"/>
              <a:buChar char="•"/>
            </a:pPr>
            <a:r>
              <a:rPr lang="pt-BR" altLang="pt-BR" sz="2200" dirty="0"/>
              <a:t>Classificação do IMC(magreza grave, magreza moderada, magreza leve, saudável, sobrepeso,  obesidade grau I, II ou III.  </a:t>
            </a:r>
          </a:p>
          <a:p>
            <a:pPr lvl="3">
              <a:buFont typeface="Arial" panose="020B0604020202020204" pitchFamily="34" charset="0"/>
              <a:buChar char="•"/>
            </a:pPr>
            <a:r>
              <a:rPr lang="pt-BR" altLang="pt-BR" sz="2200" dirty="0"/>
              <a:t>Medidas corporais do pescoço, bíceps esquerdo e direito, ante braço esquerdo e direito, cintura, quadris, coxa esquerda e direita, panturrilha esquerda e direita; </a:t>
            </a:r>
          </a:p>
          <a:p>
            <a:pPr lvl="1">
              <a:buFont typeface="Arial" panose="020B0604020202020204" pitchFamily="34" charset="0"/>
              <a:buChar char="•"/>
            </a:pPr>
            <a:r>
              <a:rPr lang="pt-BR" altLang="pt-BR" sz="2200" dirty="0"/>
              <a:t> Estes registros também podem ser enviados via e-mail, as tabelas são convertidas em .PDF para tal ação;</a:t>
            </a:r>
          </a:p>
          <a:p>
            <a:pPr lvl="1">
              <a:buFont typeface="Arial" panose="020B0604020202020204" pitchFamily="34" charset="0"/>
              <a:buChar char="•"/>
            </a:pPr>
            <a:r>
              <a:rPr lang="pt-BR" altLang="pt-BR" sz="2200" dirty="0"/>
              <a:t>O usuário pode somente visualizar suas medidas e acessar seu histórico de registros de medidas corporais, além de contar com uma breve secativas sobre as medidas corporais. </a:t>
            </a:r>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3194938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4396040"/>
          </a:xfrm>
        </p:spPr>
        <p:txBody>
          <a:bodyPr numCol="1">
            <a:normAutofit fontScale="62500" lnSpcReduction="20000"/>
          </a:bodyPr>
          <a:lstStyle/>
          <a:p>
            <a:pPr marL="457200" lvl="1" indent="0">
              <a:buNone/>
            </a:pPr>
            <a:r>
              <a:rPr lang="pt-BR" altLang="pt-BR" sz="3200" b="1" dirty="0"/>
              <a:t>RF#9-Dobras cutâneas </a:t>
            </a:r>
          </a:p>
          <a:p>
            <a:pPr marL="457200" lvl="1" indent="0">
              <a:buNone/>
            </a:pPr>
            <a:endParaRPr lang="pt-BR" altLang="pt-BR" sz="3200" b="1" dirty="0"/>
          </a:p>
          <a:p>
            <a:pPr lvl="1">
              <a:buFont typeface="Arial" panose="020B0604020202020204" pitchFamily="34" charset="0"/>
              <a:buChar char="•"/>
            </a:pPr>
            <a:r>
              <a:rPr lang="pt-BR" altLang="pt-BR" sz="3200" dirty="0"/>
              <a:t>O Educador Físico tem acesso a essa interface, podendo registrar e visualizar os registros de dobras cutâneas de seu paciente; </a:t>
            </a:r>
          </a:p>
          <a:p>
            <a:pPr lvl="1">
              <a:buFont typeface="Arial" panose="020B0604020202020204" pitchFamily="34" charset="0"/>
              <a:buChar char="•"/>
            </a:pPr>
            <a:r>
              <a:rPr lang="pt-BR" altLang="pt-BR" sz="3200" dirty="0"/>
              <a:t>Cada paciente possui uma sessão de dobras cutâneas. A sessão contém os dados essenciais do paciente e também os dados das dobras cutâneas, juntamente às datas de registro;</a:t>
            </a:r>
          </a:p>
          <a:p>
            <a:pPr lvl="1">
              <a:buFont typeface="Arial" panose="020B0604020202020204" pitchFamily="34" charset="0"/>
              <a:buChar char="•"/>
            </a:pPr>
            <a:r>
              <a:rPr lang="pt-BR" altLang="pt-BR" sz="3200" dirty="0"/>
              <a:t>As medidas são: </a:t>
            </a:r>
          </a:p>
          <a:p>
            <a:pPr lvl="3">
              <a:buFont typeface="Arial" panose="020B0604020202020204" pitchFamily="34" charset="0"/>
              <a:buChar char="•"/>
            </a:pPr>
            <a:r>
              <a:rPr lang="pt-BR" altLang="pt-BR" sz="3200" dirty="0"/>
              <a:t>Dobra cutânea </a:t>
            </a:r>
            <a:r>
              <a:rPr lang="pt-BR" altLang="pt-BR" sz="3200" dirty="0" err="1"/>
              <a:t>triciptal</a:t>
            </a:r>
            <a:r>
              <a:rPr lang="pt-BR" altLang="pt-BR" sz="3200" dirty="0"/>
              <a:t>; </a:t>
            </a:r>
          </a:p>
          <a:p>
            <a:pPr lvl="3">
              <a:buFont typeface="Arial" panose="020B0604020202020204" pitchFamily="34" charset="0"/>
              <a:buChar char="•"/>
            </a:pPr>
            <a:r>
              <a:rPr lang="pt-BR" altLang="pt-BR" sz="3200" dirty="0"/>
              <a:t>Dobra cutânea </a:t>
            </a:r>
            <a:r>
              <a:rPr lang="pt-BR" altLang="pt-BR" sz="3200" dirty="0" err="1"/>
              <a:t>biciptal</a:t>
            </a:r>
            <a:r>
              <a:rPr lang="pt-BR" altLang="pt-BR" sz="3200" dirty="0"/>
              <a:t>; </a:t>
            </a:r>
          </a:p>
          <a:p>
            <a:pPr lvl="3">
              <a:buFont typeface="Arial" panose="020B0604020202020204" pitchFamily="34" charset="0"/>
              <a:buChar char="•"/>
            </a:pPr>
            <a:r>
              <a:rPr lang="pt-BR" altLang="pt-BR" sz="3200" dirty="0"/>
              <a:t>Dobra cutânea axilar média; </a:t>
            </a:r>
          </a:p>
          <a:p>
            <a:pPr lvl="3">
              <a:buFont typeface="Arial" panose="020B0604020202020204" pitchFamily="34" charset="0"/>
              <a:buChar char="•"/>
            </a:pPr>
            <a:r>
              <a:rPr lang="pt-BR" altLang="pt-BR" sz="3200" dirty="0"/>
              <a:t>Dobra cutânea supra ilíaca; </a:t>
            </a:r>
          </a:p>
          <a:p>
            <a:pPr lvl="3">
              <a:buFont typeface="Arial" panose="020B0604020202020204" pitchFamily="34" charset="0"/>
              <a:buChar char="•"/>
            </a:pPr>
            <a:r>
              <a:rPr lang="pt-BR" altLang="pt-BR" sz="3200" dirty="0"/>
              <a:t>Dobra cutânea torácica; </a:t>
            </a:r>
          </a:p>
          <a:p>
            <a:pPr lvl="3">
              <a:buFont typeface="Arial" panose="020B0604020202020204" pitchFamily="34" charset="0"/>
              <a:buChar char="•"/>
            </a:pPr>
            <a:r>
              <a:rPr lang="pt-BR" altLang="pt-BR" sz="3200" dirty="0"/>
              <a:t>Dobra cutânea da coxa; </a:t>
            </a:r>
          </a:p>
          <a:p>
            <a:pPr lvl="3">
              <a:buFont typeface="Arial" panose="020B0604020202020204" pitchFamily="34" charset="0"/>
              <a:buChar char="•"/>
            </a:pPr>
            <a:r>
              <a:rPr lang="pt-BR" altLang="pt-BR" sz="3200" dirty="0"/>
              <a:t>Dobra cutânea abdominal; </a:t>
            </a:r>
          </a:p>
          <a:p>
            <a:pPr lvl="3">
              <a:buFont typeface="Arial" panose="020B0604020202020204" pitchFamily="34" charset="0"/>
              <a:buChar char="•"/>
            </a:pPr>
            <a:r>
              <a:rPr lang="pt-BR" altLang="pt-BR" sz="3200" dirty="0"/>
              <a:t>Dobra cutânea da panturrilha medial.  </a:t>
            </a:r>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39119357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normAutofit/>
          </a:bodyPr>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numCol="1">
            <a:normAutofit fontScale="70000" lnSpcReduction="20000"/>
          </a:bodyPr>
          <a:lstStyle/>
          <a:p>
            <a:pPr marL="457200" lvl="1" indent="0">
              <a:buNone/>
            </a:pPr>
            <a:endParaRPr lang="pt-BR" altLang="pt-BR" b="1" dirty="0"/>
          </a:p>
          <a:p>
            <a:pPr lvl="1">
              <a:buFont typeface="Arial" panose="020B0604020202020204" pitchFamily="34" charset="0"/>
              <a:buChar char="•"/>
            </a:pPr>
            <a:r>
              <a:rPr lang="pt-BR" altLang="pt-BR" sz="3200" dirty="0"/>
              <a:t>Estes registros podem ser visualizados quando selecionados;</a:t>
            </a:r>
          </a:p>
          <a:p>
            <a:pPr lvl="1">
              <a:buFont typeface="Arial" panose="020B0604020202020204" pitchFamily="34" charset="0"/>
              <a:buChar char="•"/>
            </a:pPr>
            <a:r>
              <a:rPr lang="pt-BR" altLang="pt-BR" sz="3200" dirty="0"/>
              <a:t>Os campos não editáveis são:</a:t>
            </a:r>
          </a:p>
          <a:p>
            <a:pPr lvl="2">
              <a:buFont typeface="Arial" panose="020B0604020202020204" pitchFamily="34" charset="0"/>
              <a:buChar char="•"/>
            </a:pPr>
            <a:r>
              <a:rPr lang="pt-BR" altLang="pt-BR" sz="3200" dirty="0"/>
              <a:t> Percentual de gordura corporal(gerado automaticamente a partir das dobras cutâneas);</a:t>
            </a:r>
          </a:p>
          <a:p>
            <a:pPr lvl="2">
              <a:buFont typeface="Arial" panose="020B0604020202020204" pitchFamily="34" charset="0"/>
              <a:buChar char="•"/>
            </a:pPr>
            <a:r>
              <a:rPr lang="pt-BR" altLang="pt-BR" sz="3200" dirty="0"/>
              <a:t>Classificação do percentual de gordura corporal</a:t>
            </a:r>
          </a:p>
          <a:p>
            <a:pPr lvl="4">
              <a:buFont typeface="Arial" panose="020B0604020202020204" pitchFamily="34" charset="0"/>
              <a:buChar char="•"/>
            </a:pPr>
            <a:r>
              <a:rPr lang="pt-BR" altLang="pt-BR" sz="3200" dirty="0"/>
              <a:t>Excelente;</a:t>
            </a:r>
          </a:p>
          <a:p>
            <a:pPr lvl="4">
              <a:buFont typeface="Arial" panose="020B0604020202020204" pitchFamily="34" charset="0"/>
              <a:buChar char="•"/>
            </a:pPr>
            <a:r>
              <a:rPr lang="pt-BR" altLang="pt-BR" sz="3200" dirty="0"/>
              <a:t>Bom;</a:t>
            </a:r>
          </a:p>
          <a:p>
            <a:pPr lvl="4">
              <a:buFont typeface="Arial" panose="020B0604020202020204" pitchFamily="34" charset="0"/>
              <a:buChar char="•"/>
            </a:pPr>
            <a:r>
              <a:rPr lang="pt-BR" altLang="pt-BR" sz="3200" dirty="0"/>
              <a:t> acima da média;</a:t>
            </a:r>
          </a:p>
          <a:p>
            <a:pPr lvl="4">
              <a:buFont typeface="Arial" panose="020B0604020202020204" pitchFamily="34" charset="0"/>
              <a:buChar char="•"/>
            </a:pPr>
            <a:r>
              <a:rPr lang="pt-BR" altLang="pt-BR" sz="3200" dirty="0"/>
              <a:t> média;</a:t>
            </a:r>
          </a:p>
          <a:p>
            <a:pPr lvl="4">
              <a:buFont typeface="Arial" panose="020B0604020202020204" pitchFamily="34" charset="0"/>
              <a:buChar char="•"/>
            </a:pPr>
            <a:r>
              <a:rPr lang="pt-BR" altLang="pt-BR" sz="3200" dirty="0"/>
              <a:t> abaixo da média;</a:t>
            </a:r>
          </a:p>
          <a:p>
            <a:pPr lvl="4">
              <a:buFont typeface="Arial" panose="020B0604020202020204" pitchFamily="34" charset="0"/>
              <a:buChar char="•"/>
            </a:pPr>
            <a:r>
              <a:rPr lang="pt-BR" altLang="pt-BR" sz="3200" dirty="0"/>
              <a:t> ruim;</a:t>
            </a:r>
          </a:p>
          <a:p>
            <a:pPr lvl="4">
              <a:buFont typeface="Arial" panose="020B0604020202020204" pitchFamily="34" charset="0"/>
              <a:buChar char="•"/>
            </a:pPr>
            <a:r>
              <a:rPr lang="pt-BR" altLang="pt-BR" sz="3200" dirty="0"/>
              <a:t> muito ruim;</a:t>
            </a:r>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348551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C9A0AD93-06FA-49A5-AD6E-BED6E87F633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81606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numCol="1">
            <a:normAutofit/>
          </a:bodyPr>
          <a:lstStyle/>
          <a:p>
            <a:pPr marL="457200" lvl="1" indent="0">
              <a:buNone/>
            </a:pPr>
            <a:endParaRPr lang="pt-BR" altLang="pt-BR" b="1" dirty="0"/>
          </a:p>
          <a:p>
            <a:pPr lvl="1">
              <a:buFont typeface="Arial" panose="020B0604020202020204" pitchFamily="34" charset="0"/>
              <a:buChar char="•"/>
            </a:pPr>
            <a:r>
              <a:rPr lang="pt-BR" altLang="pt-BR" sz="2000" dirty="0"/>
              <a:t>Equação do método de 7 dobras cutâneas de Jackson/</a:t>
            </a:r>
            <a:r>
              <a:rPr lang="pt-BR" altLang="pt-BR" sz="2000" dirty="0" err="1"/>
              <a:t>Polloc</a:t>
            </a:r>
            <a:r>
              <a:rPr lang="pt-BR" altLang="pt-BR" sz="2000" dirty="0"/>
              <a:t> para homens: </a:t>
            </a:r>
            <a:br>
              <a:rPr lang="pt-BR" altLang="pt-BR" sz="2000" dirty="0"/>
            </a:br>
            <a:r>
              <a:rPr lang="pt-BR" altLang="pt-BR" sz="2000" dirty="0"/>
              <a:t>densidade corporal= 112 - (0.00043499* soma das dobras cutâneas) + ( 0. 00000055* soma das dobras cutâneas ^2) - (0.00028826* idade); </a:t>
            </a:r>
          </a:p>
          <a:p>
            <a:pPr lvl="1">
              <a:buFont typeface="Arial" panose="020B0604020202020204" pitchFamily="34" charset="0"/>
              <a:buChar char="•"/>
            </a:pPr>
            <a:r>
              <a:rPr lang="pt-BR" altLang="pt-BR" sz="2000" dirty="0"/>
              <a:t>Equação do método de 7 dobras cutâneas de Jackson/</a:t>
            </a:r>
            <a:r>
              <a:rPr lang="pt-BR" altLang="pt-BR" sz="2000" dirty="0" err="1"/>
              <a:t>Polloc</a:t>
            </a:r>
            <a:r>
              <a:rPr lang="pt-BR" altLang="pt-BR" sz="2000" dirty="0"/>
              <a:t> para mulheres  </a:t>
            </a:r>
            <a:br>
              <a:rPr lang="pt-BR" altLang="pt-BR" sz="2000" dirty="0"/>
            </a:br>
            <a:r>
              <a:rPr lang="pt-BR" altLang="pt-BR" sz="2000" dirty="0"/>
              <a:t>densidade corporal= 1097 - ( 0. 000046971* soma das dobras cutâneas) + (0.00000056* soma das dobras cutâneas^2) - (0.00012828* idade); </a:t>
            </a:r>
          </a:p>
          <a:p>
            <a:pPr lvl="1">
              <a:buFont typeface="Arial" panose="020B0604020202020204" pitchFamily="34" charset="0"/>
              <a:buChar char="•"/>
            </a:pPr>
            <a:r>
              <a:rPr lang="pt-BR" altLang="pt-BR" sz="2000" dirty="0"/>
              <a:t> Estes registros podem ser enviados via e-mail; </a:t>
            </a:r>
          </a:p>
          <a:p>
            <a:pPr lvl="1">
              <a:buFont typeface="Arial" panose="020B0604020202020204" pitchFamily="34" charset="0"/>
              <a:buChar char="•"/>
            </a:pPr>
            <a:r>
              <a:rPr lang="pt-BR" altLang="pt-BR" sz="2000" dirty="0"/>
              <a:t> O usuário apenas pode visualizar essa interface e enviar algum via e-mail. </a:t>
            </a:r>
            <a:endParaRPr lang="pt-BR" altLang="pt-BR" dirty="0"/>
          </a:p>
          <a:p>
            <a:pPr marL="201168" lvl="1" indent="0">
              <a:buNone/>
            </a:pPr>
            <a:endParaRPr lang="pt-BR" altLang="pt-BR" dirty="0"/>
          </a:p>
        </p:txBody>
      </p:sp>
    </p:spTree>
    <p:extLst>
      <p:ext uri="{BB962C8B-B14F-4D97-AF65-F5344CB8AC3E}">
        <p14:creationId xmlns:p14="http://schemas.microsoft.com/office/powerpoint/2010/main" val="108755243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numCol="1"/>
          <a:lstStyle/>
          <a:p>
            <a:pPr marL="457200" lvl="1" indent="0">
              <a:buNone/>
            </a:pPr>
            <a:r>
              <a:rPr lang="pt-BR" altLang="pt-BR" sz="2000" b="1" dirty="0"/>
              <a:t>RF#10 – Interface de introdução sobre suplementos alimentares</a:t>
            </a:r>
          </a:p>
          <a:p>
            <a:pPr marL="457200" lvl="1" indent="0">
              <a:buNone/>
            </a:pPr>
            <a:endParaRPr lang="pt-BR" altLang="pt-BR" b="1" dirty="0"/>
          </a:p>
          <a:p>
            <a:pPr marL="800100" lvl="1" indent="-342900">
              <a:buFont typeface="Arial" panose="020B0604020202020204" pitchFamily="34" charset="0"/>
              <a:buChar char="•"/>
            </a:pPr>
            <a:r>
              <a:rPr lang="pt-BR" altLang="pt-BR" sz="2000" dirty="0"/>
              <a:t>O usuário poderá acessar interface de Suplementos Alimentares, e nela ele encontrará uma </a:t>
            </a:r>
            <a:r>
              <a:rPr lang="pt-BR" altLang="pt-BR" sz="2000" b="1" dirty="0"/>
              <a:t>introdução</a:t>
            </a:r>
            <a:r>
              <a:rPr lang="pt-BR" altLang="pt-BR" sz="2000" dirty="0"/>
              <a:t> sobre os suplementos,</a:t>
            </a:r>
            <a:r>
              <a:rPr lang="pt-BR" altLang="pt-BR" sz="2000" b="1" dirty="0"/>
              <a:t> tipos </a:t>
            </a:r>
            <a:r>
              <a:rPr lang="pt-BR" altLang="pt-BR" sz="2000" dirty="0"/>
              <a:t>existente, </a:t>
            </a:r>
            <a:r>
              <a:rPr lang="pt-BR" altLang="pt-BR" sz="2000" b="1" dirty="0"/>
              <a:t>modo de uso </a:t>
            </a:r>
            <a:r>
              <a:rPr lang="pt-BR" altLang="pt-BR" sz="2000" dirty="0"/>
              <a:t>e </a:t>
            </a:r>
            <a:r>
              <a:rPr lang="pt-BR" altLang="pt-BR" sz="2000" b="1" dirty="0"/>
              <a:t>perguntas</a:t>
            </a:r>
            <a:r>
              <a:rPr lang="pt-BR" altLang="pt-BR" sz="2000" dirty="0"/>
              <a:t> frequentes. </a:t>
            </a:r>
          </a:p>
          <a:p>
            <a:pPr marL="800100" lvl="1" indent="-342900">
              <a:buFont typeface="Arial" panose="020B0604020202020204" pitchFamily="34" charset="0"/>
              <a:buChar char="•"/>
            </a:pPr>
            <a:r>
              <a:rPr lang="pt-BR" altLang="pt-BR" sz="2000" dirty="0"/>
              <a:t>Os tipos de suplementos são: Hipercalóricos, Proteicos, Termogênicos, Antioxidantes, Minerais e Hormonais</a:t>
            </a:r>
          </a:p>
          <a:p>
            <a:pPr marL="457200" lvl="1" indent="0">
              <a:buNone/>
            </a:pPr>
            <a:endParaRPr lang="pt-BR" altLang="pt-BR" sz="2200" b="1" dirty="0"/>
          </a:p>
          <a:p>
            <a:pPr marL="457200" lvl="1" indent="0">
              <a:buNone/>
            </a:pPr>
            <a:endParaRPr lang="pt-BR" altLang="pt-BR" sz="2200" b="1" dirty="0"/>
          </a:p>
          <a:p>
            <a:pPr marL="457200" lvl="1" indent="0">
              <a:buNone/>
            </a:pPr>
            <a:r>
              <a:rPr lang="pt-BR" altLang="pt-BR" sz="2200" b="1" dirty="0"/>
              <a:t>Bloqueado</a:t>
            </a:r>
          </a:p>
          <a:p>
            <a:pPr marL="742950" lvl="1" indent="-285750">
              <a:buFont typeface="Arial" panose="020B0604020202020204" pitchFamily="34" charset="0"/>
              <a:buChar char="•"/>
            </a:pPr>
            <a:endParaRPr lang="pt-BR" altLang="pt-BR" dirty="0"/>
          </a:p>
          <a:p>
            <a:pPr marL="201168" lvl="1" indent="0">
              <a:buNone/>
            </a:pPr>
            <a:endParaRPr lang="pt-BR" altLang="pt-BR" dirty="0"/>
          </a:p>
        </p:txBody>
      </p:sp>
    </p:spTree>
    <p:extLst>
      <p:ext uri="{BB962C8B-B14F-4D97-AF65-F5344CB8AC3E}">
        <p14:creationId xmlns:p14="http://schemas.microsoft.com/office/powerpoint/2010/main" val="11259759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1"/>
          <a:lstStyle/>
          <a:p>
            <a:r>
              <a:rPr lang="pt-BR" altLang="pt-BR" dirty="0"/>
              <a:t>Documento de requisitos</a:t>
            </a:r>
          </a:p>
        </p:txBody>
      </p:sp>
      <p:sp>
        <p:nvSpPr>
          <p:cNvPr id="3" name="Espaço Reservado para Conteúdo 2"/>
          <p:cNvSpPr>
            <a:spLocks noGrp="1"/>
          </p:cNvSpPr>
          <p:nvPr>
            <p:ph idx="1"/>
          </p:nvPr>
        </p:nvSpPr>
        <p:spPr/>
        <p:txBody>
          <a:bodyPr numCol="1">
            <a:normAutofit/>
          </a:bodyPr>
          <a:lstStyle/>
          <a:p>
            <a:pPr marL="292608" lvl="1" indent="0">
              <a:buNone/>
            </a:pPr>
            <a:r>
              <a:rPr lang="pt-BR" altLang="pt-BR" sz="2000" b="1" dirty="0"/>
              <a:t>RF#11- Listagem de suplementos alimentares</a:t>
            </a:r>
          </a:p>
          <a:p>
            <a:pPr marL="292608" lvl="1" indent="0">
              <a:buNone/>
            </a:pPr>
            <a:endParaRPr lang="pt-BR" altLang="pt-BR" dirty="0"/>
          </a:p>
          <a:p>
            <a:pPr marL="635508" lvl="1" indent="-342900">
              <a:buFont typeface="Arial" panose="020B0604020202020204" pitchFamily="34" charset="0"/>
              <a:buChar char="•"/>
            </a:pPr>
            <a:r>
              <a:rPr lang="pt-BR" altLang="pt-BR" sz="2000" dirty="0"/>
              <a:t>O usuário terá acesso aos tipos de Suplementos Alimentares, com </a:t>
            </a:r>
            <a:r>
              <a:rPr lang="pt-BR" altLang="pt-BR" sz="2000" b="1" dirty="0"/>
              <a:t>listagem</a:t>
            </a:r>
            <a:r>
              <a:rPr lang="pt-BR" altLang="pt-BR" sz="2000" dirty="0"/>
              <a:t> de suplementos, caixa de </a:t>
            </a:r>
            <a:r>
              <a:rPr lang="pt-BR" altLang="pt-BR" sz="2000" b="1" dirty="0"/>
              <a:t>pesquisa e filtros</a:t>
            </a:r>
            <a:r>
              <a:rPr lang="pt-BR" altLang="pt-BR" sz="2000" dirty="0"/>
              <a:t>. A caixa de pesquisa possibilitará que o usuário encontre o suplemente pelo </a:t>
            </a:r>
            <a:r>
              <a:rPr lang="pt-BR" altLang="pt-BR" sz="2000" b="1" dirty="0"/>
              <a:t>nome</a:t>
            </a:r>
            <a:r>
              <a:rPr lang="pt-BR" altLang="pt-BR" sz="2000" dirty="0"/>
              <a:t>, ou pelos </a:t>
            </a:r>
            <a:r>
              <a:rPr lang="pt-BR" altLang="pt-BR" sz="2000" b="1" dirty="0"/>
              <a:t>filtros</a:t>
            </a:r>
            <a:r>
              <a:rPr lang="pt-BR" altLang="pt-BR" sz="2000" dirty="0"/>
              <a:t> de tipo – citados anteriormente. </a:t>
            </a:r>
          </a:p>
          <a:p>
            <a:pPr marL="749808" lvl="1" indent="-457200">
              <a:buFont typeface="Arial" panose="020B0604020202020204" pitchFamily="34" charset="0"/>
              <a:buChar char="•"/>
            </a:pPr>
            <a:r>
              <a:rPr lang="pt-BR" altLang="pt-BR" sz="2000" dirty="0"/>
              <a:t>O resultado da busca aparecerá em uma </a:t>
            </a:r>
            <a:r>
              <a:rPr lang="pt-BR" altLang="pt-BR" sz="2000" b="1" dirty="0"/>
              <a:t>tabela</a:t>
            </a:r>
            <a:r>
              <a:rPr lang="pt-BR" altLang="pt-BR" sz="2000" dirty="0"/>
              <a:t>, onde pode-se escolher a ordem de aparição. </a:t>
            </a:r>
          </a:p>
          <a:p>
            <a:pPr marL="475488" lvl="2" indent="0">
              <a:buNone/>
            </a:pPr>
            <a:r>
              <a:rPr lang="pt-BR" altLang="pt-BR" sz="2000" b="1" dirty="0"/>
              <a:t>    A-Z / Z-A / Tipo de suplemento (A-Z)</a:t>
            </a:r>
          </a:p>
          <a:p>
            <a:pPr marL="635508" lvl="1" indent="-342900">
              <a:buFont typeface="Arial" panose="020B0604020202020204" pitchFamily="34" charset="0"/>
              <a:buChar char="•"/>
            </a:pPr>
            <a:r>
              <a:rPr lang="pt-BR" altLang="pt-BR" sz="2000" dirty="0"/>
              <a:t>O usuário pode clicar no suplemento, o que abrirá uma janela maior com uma </a:t>
            </a:r>
            <a:r>
              <a:rPr lang="pt-BR" altLang="pt-BR" sz="2000" b="1" dirty="0"/>
              <a:t>descrição detalhada </a:t>
            </a:r>
            <a:r>
              <a:rPr lang="pt-BR" altLang="pt-BR" sz="2000" dirty="0"/>
              <a:t>da utilização e da composição do suplemento, e foto (formato .PNG ou .JPG) .</a:t>
            </a:r>
          </a:p>
        </p:txBody>
      </p:sp>
    </p:spTree>
    <p:extLst>
      <p:ext uri="{BB962C8B-B14F-4D97-AF65-F5344CB8AC3E}">
        <p14:creationId xmlns:p14="http://schemas.microsoft.com/office/powerpoint/2010/main" val="27699907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numCol="1"/>
          <a:lstStyle/>
          <a:p>
            <a:r>
              <a:rPr lang="pt-BR" altLang="pt-BR" dirty="0"/>
              <a:t>Documento de requisitos</a:t>
            </a:r>
          </a:p>
        </p:txBody>
      </p:sp>
      <p:sp>
        <p:nvSpPr>
          <p:cNvPr id="3" name="Espaço Reservado para Conteúdo 2"/>
          <p:cNvSpPr>
            <a:spLocks noGrp="1"/>
          </p:cNvSpPr>
          <p:nvPr>
            <p:ph idx="1"/>
          </p:nvPr>
        </p:nvSpPr>
        <p:spPr>
          <a:xfrm>
            <a:off x="1097280" y="1845733"/>
            <a:ext cx="10058400" cy="4343031"/>
          </a:xfrm>
        </p:spPr>
        <p:txBody>
          <a:bodyPr numCol="1">
            <a:normAutofit fontScale="92500" lnSpcReduction="20000"/>
          </a:bodyPr>
          <a:lstStyle/>
          <a:p>
            <a:pPr marL="457200" lvl="1" indent="0">
              <a:buNone/>
            </a:pPr>
            <a:r>
              <a:rPr lang="pt-BR" altLang="pt-BR" sz="2200" b="1" dirty="0"/>
              <a:t>RF#12- Edição, exclusão </a:t>
            </a:r>
            <a:r>
              <a:rPr lang="pt-BR" altLang="pt-BR" sz="2200" b="1"/>
              <a:t>e adição </a:t>
            </a:r>
            <a:r>
              <a:rPr lang="pt-BR" altLang="pt-BR" sz="2200" b="1" dirty="0"/>
              <a:t>de suplementos alimentares</a:t>
            </a:r>
          </a:p>
          <a:p>
            <a:pPr marL="457200" lvl="1" indent="0">
              <a:buNone/>
            </a:pPr>
            <a:endParaRPr lang="pt-BR" altLang="pt-BR" dirty="0"/>
          </a:p>
          <a:p>
            <a:pPr marL="800100" lvl="1" indent="-342900">
              <a:buFont typeface="Arial" panose="020B0604020202020204" pitchFamily="34" charset="0"/>
              <a:buChar char="•"/>
            </a:pPr>
            <a:r>
              <a:rPr lang="pt-BR" altLang="pt-BR" sz="2200" dirty="0"/>
              <a:t>O </a:t>
            </a:r>
            <a:r>
              <a:rPr lang="pt-BR" altLang="pt-BR" sz="2200" b="1" dirty="0"/>
              <a:t>educador físico </a:t>
            </a:r>
            <a:r>
              <a:rPr lang="pt-BR" altLang="pt-BR" sz="2200" dirty="0"/>
              <a:t>poderá acessar interface de Suplementos Alimentares e nela ele encontra :  </a:t>
            </a:r>
            <a:r>
              <a:rPr lang="pt-BR" altLang="pt-BR" sz="2200" b="1" dirty="0"/>
              <a:t>Lista de suplementos </a:t>
            </a:r>
            <a:r>
              <a:rPr lang="pt-BR" altLang="pt-BR" sz="2200" dirty="0"/>
              <a:t>com </a:t>
            </a:r>
            <a:r>
              <a:rPr lang="pt-BR" altLang="pt-BR" sz="2200" b="1" dirty="0"/>
              <a:t>Nome e Tipo </a:t>
            </a:r>
            <a:r>
              <a:rPr lang="pt-BR" altLang="pt-BR" sz="2200" dirty="0"/>
              <a:t>e opções: “</a:t>
            </a:r>
            <a:r>
              <a:rPr lang="pt-BR" altLang="pt-BR" sz="2200" b="1" dirty="0"/>
              <a:t>Exibir</a:t>
            </a:r>
            <a:r>
              <a:rPr lang="pt-BR" altLang="pt-BR" sz="2200" dirty="0"/>
              <a:t> Suplemento” e “</a:t>
            </a:r>
            <a:r>
              <a:rPr lang="pt-BR" altLang="pt-BR" sz="2200" b="1" dirty="0"/>
              <a:t>Excluir</a:t>
            </a:r>
            <a:r>
              <a:rPr lang="pt-BR" altLang="pt-BR" sz="2200" dirty="0"/>
              <a:t> Suplemento” referente ao item, e opção “</a:t>
            </a:r>
            <a:r>
              <a:rPr lang="pt-BR" altLang="pt-BR" sz="2200" b="1" dirty="0"/>
              <a:t>Adicionar</a:t>
            </a:r>
            <a:r>
              <a:rPr lang="pt-BR" altLang="pt-BR" sz="2200" dirty="0"/>
              <a:t> Suplemento”. Ao selecionara opção de Editar Suplemento, uma </a:t>
            </a:r>
            <a:r>
              <a:rPr lang="pt-BR" altLang="pt-BR" sz="2200" b="1" dirty="0"/>
              <a:t>janela maior </a:t>
            </a:r>
            <a:r>
              <a:rPr lang="pt-BR" altLang="pt-BR" sz="2200" dirty="0"/>
              <a:t>será aberta para que o suplemento seja inserido. </a:t>
            </a:r>
          </a:p>
          <a:p>
            <a:pPr marL="800100" lvl="1" indent="-342900">
              <a:buFont typeface="Arial" panose="020B0604020202020204" pitchFamily="34" charset="0"/>
              <a:buChar char="•"/>
            </a:pPr>
            <a:r>
              <a:rPr lang="pt-BR" altLang="pt-BR" sz="2200" dirty="0"/>
              <a:t>Os campos nessa janela são: </a:t>
            </a:r>
          </a:p>
          <a:p>
            <a:pPr marL="822960" lvl="3" indent="0">
              <a:buNone/>
            </a:pPr>
            <a:r>
              <a:rPr lang="pt-BR" altLang="pt-BR" sz="2200" b="1" dirty="0"/>
              <a:t>Nome do Suplemento</a:t>
            </a:r>
          </a:p>
          <a:p>
            <a:pPr marL="822960" lvl="3" indent="0">
              <a:buNone/>
            </a:pPr>
            <a:r>
              <a:rPr lang="pt-BR" altLang="pt-BR" sz="2200" b="1" dirty="0"/>
              <a:t>Seleção do tipo de suplemento (hipercalóricos, proteicos, </a:t>
            </a:r>
            <a:r>
              <a:rPr lang="pt-BR" altLang="pt-BR" sz="2200" b="1" dirty="0" err="1"/>
              <a:t>termogênicos</a:t>
            </a:r>
            <a:r>
              <a:rPr lang="pt-BR" altLang="pt-BR" sz="2200" b="1" dirty="0"/>
              <a:t>, antioxidantes, minerais e hormonais)</a:t>
            </a:r>
          </a:p>
          <a:p>
            <a:pPr marL="822960" lvl="3" indent="0">
              <a:buNone/>
            </a:pPr>
            <a:r>
              <a:rPr lang="pt-BR" altLang="pt-BR" sz="2200" b="1" dirty="0"/>
              <a:t>Descrição do suplemento</a:t>
            </a:r>
          </a:p>
          <a:p>
            <a:pPr marL="822960" lvl="3" indent="0">
              <a:buNone/>
            </a:pPr>
            <a:r>
              <a:rPr lang="pt-BR" altLang="pt-BR" sz="2200" b="1" dirty="0"/>
              <a:t>Campo para inserção de foto (no formato .PNG ou .JPG)</a:t>
            </a:r>
          </a:p>
          <a:p>
            <a:pPr marL="800100" lvl="1" indent="-342900">
              <a:buFont typeface="Arial" panose="020B0604020202020204" pitchFamily="34" charset="0"/>
              <a:buChar char="•"/>
            </a:pPr>
            <a:r>
              <a:rPr lang="pt-BR" altLang="pt-BR" sz="2200" dirty="0"/>
              <a:t>Ao terminar, haverá a opção Confirmar Registro, edição ou exclusão. E em caso de confirmação de exclusão, o suplemento é apagado do sistema</a:t>
            </a:r>
            <a:r>
              <a:rPr lang="pt-BR" altLang="pt-BR" sz="2400" dirty="0"/>
              <a:t>. </a:t>
            </a:r>
          </a:p>
        </p:txBody>
      </p:sp>
    </p:spTree>
    <p:extLst>
      <p:ext uri="{BB962C8B-B14F-4D97-AF65-F5344CB8AC3E}">
        <p14:creationId xmlns:p14="http://schemas.microsoft.com/office/powerpoint/2010/main" val="791892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graphicFrame>
        <p:nvGraphicFramePr>
          <p:cNvPr id="4" name="Espaço Reservado para Conteúdo 3">
            <a:extLst>
              <a:ext uri="{FF2B5EF4-FFF2-40B4-BE49-F238E27FC236}">
                <a16:creationId xmlns:a16="http://schemas.microsoft.com/office/drawing/2014/main" id="{84022DF0-C2B2-477C-91BE-3F4B6604346D}"/>
              </a:ext>
            </a:extLst>
          </p:cNvPr>
          <p:cNvGraphicFramePr>
            <a:graphicFrameLocks/>
          </p:cNvGraphicFramePr>
          <p:nvPr>
            <p:extLst/>
          </p:nvPr>
        </p:nvGraphicFramePr>
        <p:xfrm>
          <a:off x="2673970" y="746760"/>
          <a:ext cx="6655560" cy="5364480"/>
        </p:xfrm>
        <a:graphic>
          <a:graphicData uri="http://schemas.openxmlformats.org/drawingml/2006/table">
            <a:tbl>
              <a:tblPr firstRow="1" firstCol="1" bandRow="1">
                <a:tableStyleId>{21E4AEA4-8DFA-4A89-87EB-49C32662AFE0}</a:tableStyleId>
              </a:tblPr>
              <a:tblGrid>
                <a:gridCol w="3327780">
                  <a:extLst>
                    <a:ext uri="{9D8B030D-6E8A-4147-A177-3AD203B41FA5}">
                      <a16:colId xmlns:a16="http://schemas.microsoft.com/office/drawing/2014/main" val="2539140268"/>
                    </a:ext>
                  </a:extLst>
                </a:gridCol>
                <a:gridCol w="3327780">
                  <a:extLst>
                    <a:ext uri="{9D8B030D-6E8A-4147-A177-3AD203B41FA5}">
                      <a16:colId xmlns:a16="http://schemas.microsoft.com/office/drawing/2014/main" val="2854763305"/>
                    </a:ext>
                  </a:extLst>
                </a:gridCol>
              </a:tblGrid>
              <a:tr h="284004">
                <a:tc>
                  <a:txBody>
                    <a:bodyPr/>
                    <a:lstStyle/>
                    <a:p>
                      <a:pPr algn="ctr">
                        <a:lnSpc>
                          <a:spcPts val="1200"/>
                        </a:lnSpc>
                        <a:spcAft>
                          <a:spcPts val="0"/>
                        </a:spcAft>
                      </a:pPr>
                      <a:endParaRPr lang="pt-BR" altLang="pt-BR" sz="1800" dirty="0">
                        <a:effectLst/>
                      </a:endParaRPr>
                    </a:p>
                    <a:p>
                      <a:pPr algn="ctr">
                        <a:lnSpc>
                          <a:spcPts val="1200"/>
                        </a:lnSpc>
                        <a:spcAft>
                          <a:spcPts val="0"/>
                        </a:spcAft>
                      </a:pPr>
                      <a:r>
                        <a:rPr lang="pt-BR" altLang="pt-BR" sz="1800" dirty="0">
                          <a:effectLst/>
                        </a:rPr>
                        <a:t>Identificador Requisito </a:t>
                      </a:r>
                    </a:p>
                    <a:p>
                      <a:pPr algn="ctr">
                        <a:lnSpc>
                          <a:spcPts val="1200"/>
                        </a:lnSpc>
                        <a:spcAft>
                          <a:spcPts val="0"/>
                        </a:spcAft>
                      </a:pPr>
                      <a:endParaRPr lang="pt-BR" altLang="pt-BR" sz="1800" dirty="0">
                        <a:effectLst/>
                      </a:endParaRPr>
                    </a:p>
                    <a:p>
                      <a:pPr algn="ctr">
                        <a:lnSpc>
                          <a:spcPts val="1200"/>
                        </a:lnSpc>
                        <a:spcAft>
                          <a:spcPts val="0"/>
                        </a:spcAft>
                      </a:pPr>
                      <a:r>
                        <a:rPr lang="pt-BR" altLang="pt-BR" sz="1800" dirty="0">
                          <a:effectLst/>
                        </a:rPr>
                        <a:t>Funcional</a:t>
                      </a:r>
                      <a:endParaRPr lang="pt-BR" altLang="pt-BR" sz="1800" dirty="0">
                        <a:effectLst/>
                        <a:latin typeface="Times New Roman" panose="02020603050405020304" pitchFamily="18" charset="0"/>
                        <a:ea typeface="Times New Roman" panose="02020603050405020304" pitchFamily="18" charset="0"/>
                      </a:endParaRPr>
                    </a:p>
                    <a:p>
                      <a:endParaRPr lang="pt-BR" altLang="pt-BR" dirty="0"/>
                    </a:p>
                  </a:txBody>
                  <a:tcPr/>
                </a:tc>
                <a:tc>
                  <a:txBody>
                    <a:bodyPr/>
                    <a:lstStyle/>
                    <a:p>
                      <a:pPr algn="ctr">
                        <a:lnSpc>
                          <a:spcPts val="1200"/>
                        </a:lnSpc>
                        <a:spcAft>
                          <a:spcPts val="0"/>
                        </a:spcAft>
                      </a:pPr>
                      <a:endParaRPr lang="pt-BR" altLang="pt-BR" sz="1800" dirty="0">
                        <a:effectLst/>
                      </a:endParaRPr>
                    </a:p>
                    <a:p>
                      <a:pPr algn="ctr">
                        <a:lnSpc>
                          <a:spcPts val="1200"/>
                        </a:lnSpc>
                        <a:spcAft>
                          <a:spcPts val="0"/>
                        </a:spcAft>
                      </a:pPr>
                      <a:r>
                        <a:rPr lang="pt-BR" altLang="pt-BR" sz="1800" dirty="0">
                          <a:effectLst/>
                        </a:rPr>
                        <a:t>Priorização</a:t>
                      </a:r>
                    </a:p>
                    <a:p>
                      <a:pPr algn="ctr">
                        <a:lnSpc>
                          <a:spcPts val="1200"/>
                        </a:lnSpc>
                        <a:spcAft>
                          <a:spcPts val="0"/>
                        </a:spcAft>
                      </a:pPr>
                      <a:endParaRPr lang="pt-BR" altLang="pt-BR" sz="1800" dirty="0">
                        <a:effectLst/>
                      </a:endParaRPr>
                    </a:p>
                    <a:p>
                      <a:pPr algn="ctr">
                        <a:lnSpc>
                          <a:spcPts val="1200"/>
                        </a:lnSpc>
                        <a:spcAft>
                          <a:spcPts val="0"/>
                        </a:spcAft>
                      </a:pPr>
                      <a:r>
                        <a:rPr lang="pt-BR" altLang="pt-BR" sz="1800" dirty="0">
                          <a:effectLst/>
                        </a:rPr>
                        <a:t>Final</a:t>
                      </a:r>
                      <a:endParaRPr lang="pt-BR" altLang="pt-BR" sz="1800" dirty="0">
                        <a:effectLst/>
                        <a:latin typeface="Times New Roman" panose="02020603050405020304" pitchFamily="18" charset="0"/>
                        <a:ea typeface="Times New Roman" panose="02020603050405020304" pitchFamily="18" charset="0"/>
                      </a:endParaRPr>
                    </a:p>
                    <a:p>
                      <a:endParaRPr lang="pt-BR" altLang="pt-BR" dirty="0"/>
                    </a:p>
                  </a:txBody>
                  <a:tcPr/>
                </a:tc>
                <a:extLst>
                  <a:ext uri="{0D108BD9-81ED-4DB2-BD59-A6C34878D82A}">
                    <a16:rowId xmlns:a16="http://schemas.microsoft.com/office/drawing/2014/main" val="1742151606"/>
                  </a:ext>
                </a:extLst>
              </a:tr>
              <a:tr h="284004">
                <a:tc>
                  <a:txBody>
                    <a:bodyPr/>
                    <a:lstStyle/>
                    <a:p>
                      <a:pPr algn="ctr">
                        <a:lnSpc>
                          <a:spcPts val="1200"/>
                        </a:lnSpc>
                        <a:spcAft>
                          <a:spcPts val="0"/>
                        </a:spcAft>
                      </a:pPr>
                      <a:r>
                        <a:rPr lang="pt-BR" altLang="pt-BR" sz="1800" dirty="0">
                          <a:effectLst/>
                        </a:rPr>
                        <a:t>RF #01</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algn="ctr"/>
                      <a:r>
                        <a:rPr lang="pt-BR" altLang="pt-BR" dirty="0"/>
                        <a:t>Deve ser feito</a:t>
                      </a:r>
                    </a:p>
                  </a:txBody>
                  <a:tcPr/>
                </a:tc>
                <a:extLst>
                  <a:ext uri="{0D108BD9-81ED-4DB2-BD59-A6C34878D82A}">
                    <a16:rowId xmlns:a16="http://schemas.microsoft.com/office/drawing/2014/main" val="2000717884"/>
                  </a:ext>
                </a:extLst>
              </a:tr>
              <a:tr h="284004">
                <a:tc>
                  <a:txBody>
                    <a:bodyPr/>
                    <a:lstStyle/>
                    <a:p>
                      <a:pPr marL="0" marR="0" lvl="0" indent="0" algn="ctr" defTabSz="914400" rtl="0" eaLnBrk="1" latinLnBrk="0" hangingPunct="1">
                        <a:lnSpc>
                          <a:spcPts val="1200"/>
                        </a:lnSpc>
                        <a:spcBef>
                          <a:spcPts val="0"/>
                        </a:spcBef>
                        <a:spcAft>
                          <a:spcPts val="0"/>
                        </a:spcAft>
                        <a:buClrTx/>
                        <a:buSzTx/>
                        <a:buFontTx/>
                        <a:buNone/>
                        <a:tabLst/>
                        <a:defRPr/>
                      </a:pPr>
                      <a:r>
                        <a:rPr kumimoji="0" lang="pt-BR" altLang="pt-BR" sz="2000" b="1" i="0" u="none" strike="noStrike" kern="1200" cap="none" spc="0" normalizeH="0" baseline="0" noProof="0" dirty="0">
                          <a:ln>
                            <a:noFill/>
                          </a:ln>
                          <a:solidFill>
                            <a:prstClr val="white"/>
                          </a:solidFill>
                          <a:effectLst/>
                          <a:uLnTx/>
                          <a:uFillTx/>
                          <a:latin typeface="+mn-lt"/>
                          <a:ea typeface="+mn-ea"/>
                          <a:cs typeface="+mn-cs"/>
                        </a:rPr>
                        <a:t>RF #02</a:t>
                      </a:r>
                      <a:endParaRPr kumimoji="0" lang="pt-BR" altLang="pt-BR" sz="2000" b="1"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n-cs"/>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124941258"/>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#03</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225729390"/>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#04</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2686907767"/>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#05</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4287173909"/>
                  </a:ext>
                </a:extLst>
              </a:tr>
              <a:tr h="295880">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#06</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1428204314"/>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#07</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3490346708"/>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#08</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1266325382"/>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#09</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Deve ser feito</a:t>
                      </a:r>
                    </a:p>
                  </a:txBody>
                  <a:tcPr/>
                </a:tc>
                <a:extLst>
                  <a:ext uri="{0D108BD9-81ED-4DB2-BD59-A6C34878D82A}">
                    <a16:rowId xmlns:a16="http://schemas.microsoft.com/office/drawing/2014/main" val="4041963809"/>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#10</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algn="ctr"/>
                      <a:r>
                        <a:rPr lang="pt-BR" altLang="pt-BR" dirty="0"/>
                        <a:t>Atrativo</a:t>
                      </a:r>
                    </a:p>
                  </a:txBody>
                  <a:tcPr/>
                </a:tc>
                <a:extLst>
                  <a:ext uri="{0D108BD9-81ED-4DB2-BD59-A6C34878D82A}">
                    <a16:rowId xmlns:a16="http://schemas.microsoft.com/office/drawing/2014/main" val="1333267544"/>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#11</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Atrativo</a:t>
                      </a:r>
                    </a:p>
                  </a:txBody>
                  <a:tcPr/>
                </a:tc>
                <a:extLst>
                  <a:ext uri="{0D108BD9-81ED-4DB2-BD59-A6C34878D82A}">
                    <a16:rowId xmlns:a16="http://schemas.microsoft.com/office/drawing/2014/main" val="2740582911"/>
                  </a:ext>
                </a:extLst>
              </a:tr>
              <a:tr h="284004">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sz="1800" dirty="0">
                          <a:effectLst/>
                        </a:rPr>
                        <a:t>RF #12</a:t>
                      </a:r>
                      <a:endParaRPr lang="pt-BR" altLang="pt-BR" sz="1800" dirty="0">
                        <a:effectLst/>
                        <a:latin typeface="Times New Roman" panose="02020603050405020304" pitchFamily="18" charset="0"/>
                        <a:ea typeface="Times New Roman" panose="02020603050405020304" pitchFamily="18" charset="0"/>
                      </a:endParaRPr>
                    </a:p>
                  </a:txBody>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pt-BR" altLang="pt-BR" dirty="0"/>
                        <a:t>Atrativo</a:t>
                      </a:r>
                    </a:p>
                  </a:txBody>
                  <a:tcPr/>
                </a:tc>
                <a:extLst>
                  <a:ext uri="{0D108BD9-81ED-4DB2-BD59-A6C34878D82A}">
                    <a16:rowId xmlns:a16="http://schemas.microsoft.com/office/drawing/2014/main" val="1483191427"/>
                  </a:ext>
                </a:extLst>
              </a:tr>
            </a:tbl>
          </a:graphicData>
        </a:graphic>
      </p:graphicFrame>
    </p:spTree>
    <p:extLst>
      <p:ext uri="{BB962C8B-B14F-4D97-AF65-F5344CB8AC3E}">
        <p14:creationId xmlns:p14="http://schemas.microsoft.com/office/powerpoint/2010/main" val="1624385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pic>
        <p:nvPicPr>
          <p:cNvPr id="10" name="Espaço Reservado para Conteúdo 9">
            <a:extLst>
              <a:ext uri="{FF2B5EF4-FFF2-40B4-BE49-F238E27FC236}">
                <a16:creationId xmlns:a16="http://schemas.microsoft.com/office/drawing/2014/main" id="{2A4EEE8E-74B8-4BD4-A21D-D2AA7301CBC0}"/>
              </a:ext>
            </a:extLst>
          </p:cNvPr>
          <p:cNvPicPr>
            <a:picLocks noGrp="1" noChangeAspect="1"/>
          </p:cNvPicPr>
          <p:nvPr>
            <p:ph idx="1"/>
          </p:nvPr>
        </p:nvPicPr>
        <p:blipFill>
          <a:blip r:embed="rId2"/>
          <a:stretch>
            <a:fillRect/>
          </a:stretch>
        </p:blipFill>
        <p:spPr>
          <a:xfrm>
            <a:off x="558559" y="2093843"/>
            <a:ext cx="10458043" cy="3313044"/>
          </a:xfrm>
          <a:prstGeom prst="rect">
            <a:avLst/>
          </a:prstGeom>
        </p:spPr>
      </p:pic>
    </p:spTree>
    <p:extLst>
      <p:ext uri="{BB962C8B-B14F-4D97-AF65-F5344CB8AC3E}">
        <p14:creationId xmlns:p14="http://schemas.microsoft.com/office/powerpoint/2010/main" val="26974560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pic>
        <p:nvPicPr>
          <p:cNvPr id="5" name="Espaço Reservado para Conteúdo 4">
            <a:extLst>
              <a:ext uri="{FF2B5EF4-FFF2-40B4-BE49-F238E27FC236}">
                <a16:creationId xmlns:a16="http://schemas.microsoft.com/office/drawing/2014/main" id="{CC878262-FF73-4718-8865-9405D6002A3B}"/>
              </a:ext>
            </a:extLst>
          </p:cNvPr>
          <p:cNvPicPr>
            <a:picLocks noGrp="1" noChangeAspect="1"/>
          </p:cNvPicPr>
          <p:nvPr>
            <p:ph idx="1"/>
          </p:nvPr>
        </p:nvPicPr>
        <p:blipFill>
          <a:blip r:embed="rId2"/>
          <a:stretch>
            <a:fillRect/>
          </a:stretch>
        </p:blipFill>
        <p:spPr>
          <a:xfrm>
            <a:off x="1749287" y="1912247"/>
            <a:ext cx="8693426" cy="4326424"/>
          </a:xfrm>
          <a:prstGeom prst="rect">
            <a:avLst/>
          </a:prstGeom>
        </p:spPr>
      </p:pic>
    </p:spTree>
    <p:extLst>
      <p:ext uri="{BB962C8B-B14F-4D97-AF65-F5344CB8AC3E}">
        <p14:creationId xmlns:p14="http://schemas.microsoft.com/office/powerpoint/2010/main" val="2863477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pic>
        <p:nvPicPr>
          <p:cNvPr id="3" name="Imagem 2">
            <a:extLst>
              <a:ext uri="{FF2B5EF4-FFF2-40B4-BE49-F238E27FC236}">
                <a16:creationId xmlns:a16="http://schemas.microsoft.com/office/drawing/2014/main" id="{7C6656D0-1445-444F-A908-5C7AD3C3C1F8}"/>
              </a:ext>
            </a:extLst>
          </p:cNvPr>
          <p:cNvPicPr>
            <a:picLocks noChangeAspect="1"/>
          </p:cNvPicPr>
          <p:nvPr/>
        </p:nvPicPr>
        <p:blipFill>
          <a:blip r:embed="rId2"/>
          <a:stretch>
            <a:fillRect/>
          </a:stretch>
        </p:blipFill>
        <p:spPr>
          <a:xfrm>
            <a:off x="1656522" y="1855304"/>
            <a:ext cx="8878956" cy="4359966"/>
          </a:xfrm>
          <a:prstGeom prst="rect">
            <a:avLst/>
          </a:prstGeom>
        </p:spPr>
      </p:pic>
    </p:spTree>
    <p:extLst>
      <p:ext uri="{BB962C8B-B14F-4D97-AF65-F5344CB8AC3E}">
        <p14:creationId xmlns:p14="http://schemas.microsoft.com/office/powerpoint/2010/main" val="35526723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pic>
        <p:nvPicPr>
          <p:cNvPr id="5" name="Imagem 4">
            <a:extLst>
              <a:ext uri="{FF2B5EF4-FFF2-40B4-BE49-F238E27FC236}">
                <a16:creationId xmlns:a16="http://schemas.microsoft.com/office/drawing/2014/main" id="{937DF59E-BB4B-49E8-BCC1-5129FC9E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61" y="2405788"/>
            <a:ext cx="8216348" cy="3909683"/>
          </a:xfrm>
          <a:prstGeom prst="rect">
            <a:avLst/>
          </a:prstGeom>
        </p:spPr>
      </p:pic>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Realizar Cadastro do perfil de treinamento</a:t>
            </a:r>
          </a:p>
        </p:txBody>
      </p:sp>
    </p:spTree>
    <p:extLst>
      <p:ext uri="{BB962C8B-B14F-4D97-AF65-F5344CB8AC3E}">
        <p14:creationId xmlns:p14="http://schemas.microsoft.com/office/powerpoint/2010/main" val="9541155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Pesquisar educador físico</a:t>
            </a:r>
          </a:p>
        </p:txBody>
      </p:sp>
      <p:pic>
        <p:nvPicPr>
          <p:cNvPr id="4" name="Imagem 3">
            <a:extLst>
              <a:ext uri="{FF2B5EF4-FFF2-40B4-BE49-F238E27FC236}">
                <a16:creationId xmlns:a16="http://schemas.microsoft.com/office/drawing/2014/main" id="{43F4DADD-EF2A-4923-921C-1DF6019A1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51" y="2256240"/>
            <a:ext cx="10523551" cy="4042054"/>
          </a:xfrm>
          <a:prstGeom prst="rect">
            <a:avLst/>
          </a:prstGeom>
        </p:spPr>
      </p:pic>
    </p:spTree>
    <p:extLst>
      <p:ext uri="{BB962C8B-B14F-4D97-AF65-F5344CB8AC3E}">
        <p14:creationId xmlns:p14="http://schemas.microsoft.com/office/powerpoint/2010/main" val="344939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4" name="Imagem 3">
            <a:extLst>
              <a:ext uri="{FF2B5EF4-FFF2-40B4-BE49-F238E27FC236}">
                <a16:creationId xmlns:a16="http://schemas.microsoft.com/office/drawing/2014/main" id="{C190F002-79D9-4BDE-BF15-AE82AF2BF27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658950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Solicitar educador físico</a:t>
            </a:r>
          </a:p>
        </p:txBody>
      </p:sp>
      <p:pic>
        <p:nvPicPr>
          <p:cNvPr id="7" name="Imagem 6">
            <a:extLst>
              <a:ext uri="{FF2B5EF4-FFF2-40B4-BE49-F238E27FC236}">
                <a16:creationId xmlns:a16="http://schemas.microsoft.com/office/drawing/2014/main" id="{67335785-0F89-4251-B93D-07F6251020B2}"/>
              </a:ext>
            </a:extLst>
          </p:cNvPr>
          <p:cNvPicPr>
            <a:picLocks noChangeAspect="1"/>
          </p:cNvPicPr>
          <p:nvPr/>
        </p:nvPicPr>
        <p:blipFill>
          <a:blip r:embed="rId2"/>
          <a:stretch>
            <a:fillRect/>
          </a:stretch>
        </p:blipFill>
        <p:spPr>
          <a:xfrm>
            <a:off x="3366783" y="2256240"/>
            <a:ext cx="5458434" cy="3853012"/>
          </a:xfrm>
          <a:prstGeom prst="rect">
            <a:avLst/>
          </a:prstGeom>
        </p:spPr>
      </p:pic>
    </p:spTree>
    <p:extLst>
      <p:ext uri="{BB962C8B-B14F-4D97-AF65-F5344CB8AC3E}">
        <p14:creationId xmlns:p14="http://schemas.microsoft.com/office/powerpoint/2010/main" val="1556251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Solicitar educador físico</a:t>
            </a:r>
          </a:p>
        </p:txBody>
      </p:sp>
      <p:pic>
        <p:nvPicPr>
          <p:cNvPr id="3" name="Imagem 2">
            <a:extLst>
              <a:ext uri="{FF2B5EF4-FFF2-40B4-BE49-F238E27FC236}">
                <a16:creationId xmlns:a16="http://schemas.microsoft.com/office/drawing/2014/main" id="{F47CDA2C-4FC9-4A32-B1E0-1F50C181B4C5}"/>
              </a:ext>
            </a:extLst>
          </p:cNvPr>
          <p:cNvPicPr>
            <a:picLocks noChangeAspect="1"/>
          </p:cNvPicPr>
          <p:nvPr/>
        </p:nvPicPr>
        <p:blipFill>
          <a:blip r:embed="rId2"/>
          <a:stretch>
            <a:fillRect/>
          </a:stretch>
        </p:blipFill>
        <p:spPr>
          <a:xfrm>
            <a:off x="3182415" y="2405788"/>
            <a:ext cx="5827170" cy="3816626"/>
          </a:xfrm>
          <a:prstGeom prst="rect">
            <a:avLst/>
          </a:prstGeom>
        </p:spPr>
      </p:pic>
    </p:spTree>
    <p:extLst>
      <p:ext uri="{BB962C8B-B14F-4D97-AF65-F5344CB8AC3E}">
        <p14:creationId xmlns:p14="http://schemas.microsoft.com/office/powerpoint/2010/main" val="3815004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Visualizar perfil do meu educador físico</a:t>
            </a:r>
          </a:p>
        </p:txBody>
      </p:sp>
      <p:pic>
        <p:nvPicPr>
          <p:cNvPr id="4" name="Imagem 3">
            <a:extLst>
              <a:ext uri="{FF2B5EF4-FFF2-40B4-BE49-F238E27FC236}">
                <a16:creationId xmlns:a16="http://schemas.microsoft.com/office/drawing/2014/main" id="{96B22572-8A87-4AA8-897E-82875BFB3333}"/>
              </a:ext>
            </a:extLst>
          </p:cNvPr>
          <p:cNvPicPr>
            <a:picLocks noChangeAspect="1"/>
          </p:cNvPicPr>
          <p:nvPr/>
        </p:nvPicPr>
        <p:blipFill>
          <a:blip r:embed="rId2"/>
          <a:stretch>
            <a:fillRect/>
          </a:stretch>
        </p:blipFill>
        <p:spPr>
          <a:xfrm>
            <a:off x="3326370" y="2292683"/>
            <a:ext cx="5639314" cy="3998786"/>
          </a:xfrm>
          <a:prstGeom prst="rect">
            <a:avLst/>
          </a:prstGeom>
        </p:spPr>
      </p:pic>
    </p:spTree>
    <p:extLst>
      <p:ext uri="{BB962C8B-B14F-4D97-AF65-F5344CB8AC3E}">
        <p14:creationId xmlns:p14="http://schemas.microsoft.com/office/powerpoint/2010/main" val="36739174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Visualizar perfil do meu educador físico</a:t>
            </a:r>
          </a:p>
        </p:txBody>
      </p:sp>
      <p:pic>
        <p:nvPicPr>
          <p:cNvPr id="3" name="Imagem 2">
            <a:extLst>
              <a:ext uri="{FF2B5EF4-FFF2-40B4-BE49-F238E27FC236}">
                <a16:creationId xmlns:a16="http://schemas.microsoft.com/office/drawing/2014/main" id="{88C0E3CB-19C4-4BE9-B6CD-FAEC02BAFCA6}"/>
              </a:ext>
            </a:extLst>
          </p:cNvPr>
          <p:cNvPicPr>
            <a:picLocks noChangeAspect="1"/>
          </p:cNvPicPr>
          <p:nvPr/>
        </p:nvPicPr>
        <p:blipFill>
          <a:blip r:embed="rId2"/>
          <a:stretch>
            <a:fillRect/>
          </a:stretch>
        </p:blipFill>
        <p:spPr>
          <a:xfrm>
            <a:off x="3137755" y="2342784"/>
            <a:ext cx="5916489" cy="3888995"/>
          </a:xfrm>
          <a:prstGeom prst="rect">
            <a:avLst/>
          </a:prstGeom>
        </p:spPr>
      </p:pic>
    </p:spTree>
    <p:extLst>
      <p:ext uri="{BB962C8B-B14F-4D97-AF65-F5344CB8AC3E}">
        <p14:creationId xmlns:p14="http://schemas.microsoft.com/office/powerpoint/2010/main" val="39243631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numCol="1"/>
          <a:lstStyle/>
          <a:p>
            <a:r>
              <a:rPr lang="pt-BR" altLang="pt-BR" dirty="0"/>
              <a:t>Documento de Casos de Uso – MOD04</a:t>
            </a:r>
          </a:p>
        </p:txBody>
      </p:sp>
      <p:sp>
        <p:nvSpPr>
          <p:cNvPr id="6" name="CaixaDeTexto 5">
            <a:extLst>
              <a:ext uri="{FF2B5EF4-FFF2-40B4-BE49-F238E27FC236}">
                <a16:creationId xmlns:a16="http://schemas.microsoft.com/office/drawing/2014/main" id="{F863B26E-1B36-46F8-956C-15219F42EC49}"/>
              </a:ext>
            </a:extLst>
          </p:cNvPr>
          <p:cNvSpPr txBox="1"/>
          <p:nvPr/>
        </p:nvSpPr>
        <p:spPr>
          <a:xfrm flipH="1">
            <a:off x="1285461" y="1886908"/>
            <a:ext cx="9721133" cy="369332"/>
          </a:xfrm>
          <a:prstGeom prst="rect">
            <a:avLst/>
          </a:prstGeom>
          <a:noFill/>
        </p:spPr>
        <p:txBody>
          <a:bodyPr wrap="square" numCol="1" rtlCol="0">
            <a:spAutoFit/>
          </a:bodyPr>
          <a:lstStyle/>
          <a:p>
            <a:pPr marL="285750" indent="-285750">
              <a:buFont typeface="Arial" panose="020B0604020202020204" pitchFamily="34" charset="0"/>
              <a:buChar char="•"/>
            </a:pPr>
            <a:r>
              <a:rPr lang="pt-BR" altLang="pt-BR" b="1" dirty="0"/>
              <a:t>Protótipo de Interface : Dispensar meu educador físico</a:t>
            </a:r>
          </a:p>
        </p:txBody>
      </p:sp>
      <p:pic>
        <p:nvPicPr>
          <p:cNvPr id="4" name="Imagem 3">
            <a:extLst>
              <a:ext uri="{FF2B5EF4-FFF2-40B4-BE49-F238E27FC236}">
                <a16:creationId xmlns:a16="http://schemas.microsoft.com/office/drawing/2014/main" id="{7CB4FC5E-53C3-4E66-B1CD-6D730125EF8F}"/>
              </a:ext>
            </a:extLst>
          </p:cNvPr>
          <p:cNvPicPr>
            <a:picLocks noChangeAspect="1"/>
          </p:cNvPicPr>
          <p:nvPr/>
        </p:nvPicPr>
        <p:blipFill>
          <a:blip r:embed="rId2"/>
          <a:stretch>
            <a:fillRect/>
          </a:stretch>
        </p:blipFill>
        <p:spPr>
          <a:xfrm>
            <a:off x="2449530" y="2950549"/>
            <a:ext cx="7292939" cy="1613246"/>
          </a:xfrm>
          <a:prstGeom prst="rect">
            <a:avLst/>
          </a:prstGeom>
        </p:spPr>
      </p:pic>
    </p:spTree>
    <p:extLst>
      <p:ext uri="{BB962C8B-B14F-4D97-AF65-F5344CB8AC3E}">
        <p14:creationId xmlns:p14="http://schemas.microsoft.com/office/powerpoint/2010/main" val="29500146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80CDD-79F0-46BF-9222-131674476DAA}"/>
              </a:ext>
            </a:extLst>
          </p:cNvPr>
          <p:cNvSpPr>
            <a:spLocks noGrp="1"/>
          </p:cNvSpPr>
          <p:nvPr>
            <p:ph type="title"/>
          </p:nvPr>
        </p:nvSpPr>
        <p:spPr/>
        <p:txBody>
          <a:bodyPr numCol="1"/>
          <a:lstStyle/>
          <a:p>
            <a:r>
              <a:rPr lang="pt-BR" altLang="pt-BR" dirty="0"/>
              <a:t>Notas</a:t>
            </a:r>
          </a:p>
        </p:txBody>
      </p:sp>
      <p:sp>
        <p:nvSpPr>
          <p:cNvPr id="6" name="CaixaDeTexto 5">
            <a:extLst>
              <a:ext uri="{FF2B5EF4-FFF2-40B4-BE49-F238E27FC236}">
                <a16:creationId xmlns:a16="http://schemas.microsoft.com/office/drawing/2014/main" id="{2BD09002-7E85-4826-86BF-7AF6E81B3481}"/>
              </a:ext>
            </a:extLst>
          </p:cNvPr>
          <p:cNvSpPr txBox="1"/>
          <p:nvPr/>
        </p:nvSpPr>
        <p:spPr>
          <a:xfrm>
            <a:off x="2940627" y="5481863"/>
            <a:ext cx="6438900" cy="1107996"/>
          </a:xfrm>
          <a:prstGeom prst="rect">
            <a:avLst/>
          </a:prstGeom>
          <a:noFill/>
        </p:spPr>
        <p:txBody>
          <a:bodyPr wrap="square" numCol="1" rtlCol="0">
            <a:spAutoFit/>
          </a:bodyPr>
          <a:lstStyle/>
          <a:p>
            <a:r>
              <a:rPr lang="pt-BR" altLang="pt-BR" sz="2400" dirty="0"/>
              <a:t>- Participação nas atividades (5)</a:t>
            </a:r>
          </a:p>
          <a:p>
            <a:r>
              <a:rPr lang="pt-BR" altLang="pt-BR" sz="2400" dirty="0"/>
              <a:t>-Trabalho em equipe (5)</a:t>
            </a:r>
          </a:p>
          <a:p>
            <a:endParaRPr lang="pt-BR" altLang="pt-BR" dirty="0"/>
          </a:p>
        </p:txBody>
      </p:sp>
      <p:sp>
        <p:nvSpPr>
          <p:cNvPr id="4" name="Espaço Reservado para Conteúdo 3">
            <a:extLst>
              <a:ext uri="{FF2B5EF4-FFF2-40B4-BE49-F238E27FC236}">
                <a16:creationId xmlns:a16="http://schemas.microsoft.com/office/drawing/2014/main" id="{5B79649B-EF04-4080-8A0B-BD683FA3E57B}"/>
              </a:ext>
            </a:extLst>
          </p:cNvPr>
          <p:cNvSpPr>
            <a:spLocks noGrp="1"/>
          </p:cNvSpPr>
          <p:nvPr>
            <p:ph idx="1"/>
          </p:nvPr>
        </p:nvSpPr>
        <p:spPr/>
        <p:txBody>
          <a:bodyPr numCol="1"/>
          <a:lstStyle/>
          <a:p>
            <a:endParaRPr lang="pt-BR" altLang="pt-BR" dirty="0"/>
          </a:p>
        </p:txBody>
      </p:sp>
      <p:graphicFrame>
        <p:nvGraphicFramePr>
          <p:cNvPr id="7" name="Tabela 6">
            <a:extLst>
              <a:ext uri="{FF2B5EF4-FFF2-40B4-BE49-F238E27FC236}">
                <a16:creationId xmlns:a16="http://schemas.microsoft.com/office/drawing/2014/main" id="{E6014489-5F26-4E4F-BEDC-648A2D1AD136}"/>
              </a:ext>
            </a:extLst>
          </p:cNvPr>
          <p:cNvGraphicFramePr>
            <a:graphicFrameLocks noGrp="1"/>
          </p:cNvGraphicFramePr>
          <p:nvPr>
            <p:extLst/>
          </p:nvPr>
        </p:nvGraphicFramePr>
        <p:xfrm>
          <a:off x="1096963" y="4826154"/>
          <a:ext cx="10058400" cy="370840"/>
        </p:xfrm>
        <a:graphic>
          <a:graphicData uri="http://schemas.openxmlformats.org/drawingml/2006/table">
            <a:tbl>
              <a:tblPr firstRow="1" bandRow="1">
                <a:tableStyleId>{72833802-FEF1-4C79-8D5D-14CF1EAF98D9}</a:tableStyleId>
              </a:tblPr>
              <a:tblGrid>
                <a:gridCol w="5029200">
                  <a:extLst>
                    <a:ext uri="{9D8B030D-6E8A-4147-A177-3AD203B41FA5}">
                      <a16:colId xmlns:a16="http://schemas.microsoft.com/office/drawing/2014/main" val="1023707443"/>
                    </a:ext>
                  </a:extLst>
                </a:gridCol>
                <a:gridCol w="5029200">
                  <a:extLst>
                    <a:ext uri="{9D8B030D-6E8A-4147-A177-3AD203B41FA5}">
                      <a16:colId xmlns:a16="http://schemas.microsoft.com/office/drawing/2014/main" val="1813871605"/>
                    </a:ext>
                  </a:extLst>
                </a:gridCol>
              </a:tblGrid>
              <a:tr h="370840">
                <a:tc>
                  <a:txBody>
                    <a:bodyPr/>
                    <a:lstStyle/>
                    <a:p>
                      <a:r>
                        <a:rPr lang="pt-BR" altLang="pt-BR" dirty="0"/>
                        <a:t>Nota</a:t>
                      </a:r>
                      <a:r>
                        <a:rPr lang="pt-BR" altLang="pt-BR" baseline="0" dirty="0"/>
                        <a:t> do Grupo</a:t>
                      </a:r>
                      <a:endParaRPr lang="pt-BR" alt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alt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0147391"/>
                  </a:ext>
                </a:extLst>
              </a:tr>
            </a:tbl>
          </a:graphicData>
        </a:graphic>
      </p:graphicFrame>
      <p:graphicFrame>
        <p:nvGraphicFramePr>
          <p:cNvPr id="8" name="Tabela 7">
            <a:extLst>
              <a:ext uri="{FF2B5EF4-FFF2-40B4-BE49-F238E27FC236}">
                <a16:creationId xmlns:a16="http://schemas.microsoft.com/office/drawing/2014/main" id="{A71E2216-90D6-4AFF-B911-E4784D50540E}"/>
              </a:ext>
            </a:extLst>
          </p:cNvPr>
          <p:cNvGraphicFramePr>
            <a:graphicFrameLocks noGrp="1"/>
          </p:cNvGraphicFramePr>
          <p:nvPr>
            <p:extLst/>
          </p:nvPr>
        </p:nvGraphicFramePr>
        <p:xfrm>
          <a:off x="1096963" y="1876906"/>
          <a:ext cx="10058400" cy="2809702"/>
        </p:xfrm>
        <a:graphic>
          <a:graphicData uri="http://schemas.openxmlformats.org/drawingml/2006/table">
            <a:tbl>
              <a:tblPr firstRow="1" bandRow="1">
                <a:tableStyleId>{21E4AEA4-8DFA-4A89-87EB-49C32662AFE0}</a:tableStyleId>
              </a:tblPr>
              <a:tblGrid>
                <a:gridCol w="5096150">
                  <a:extLst>
                    <a:ext uri="{9D8B030D-6E8A-4147-A177-3AD203B41FA5}">
                      <a16:colId xmlns:a16="http://schemas.microsoft.com/office/drawing/2014/main" val="2889701376"/>
                    </a:ext>
                  </a:extLst>
                </a:gridCol>
                <a:gridCol w="4962250">
                  <a:extLst>
                    <a:ext uri="{9D8B030D-6E8A-4147-A177-3AD203B41FA5}">
                      <a16:colId xmlns:a16="http://schemas.microsoft.com/office/drawing/2014/main" val="1575404911"/>
                    </a:ext>
                  </a:extLst>
                </a:gridCol>
              </a:tblGrid>
              <a:tr h="490451">
                <a:tc>
                  <a:txBody>
                    <a:bodyPr/>
                    <a:lstStyle/>
                    <a:p>
                      <a:r>
                        <a:rPr lang="pt-BR" altLang="pt-BR" dirty="0"/>
                        <a:t>Integrante</a:t>
                      </a:r>
                    </a:p>
                  </a:txBody>
                  <a:tcPr/>
                </a:tc>
                <a:tc>
                  <a:txBody>
                    <a:bodyPr/>
                    <a:lstStyle/>
                    <a:p>
                      <a:r>
                        <a:rPr lang="pt-BR" altLang="pt-BR" dirty="0"/>
                        <a:t>Nota</a:t>
                      </a:r>
                    </a:p>
                  </a:txBody>
                  <a:tcPr/>
                </a:tc>
                <a:extLst>
                  <a:ext uri="{0D108BD9-81ED-4DB2-BD59-A6C34878D82A}">
                    <a16:rowId xmlns:a16="http://schemas.microsoft.com/office/drawing/2014/main" val="3568780159"/>
                  </a:ext>
                </a:extLst>
              </a:tr>
              <a:tr h="490451">
                <a:tc>
                  <a:txBody>
                    <a:bodyPr/>
                    <a:lstStyle/>
                    <a:p>
                      <a:pPr algn="just">
                        <a:buFont typeface="Arial" panose="020B0604020202020204" pitchFamily="34" charset="0"/>
                        <a:buNone/>
                      </a:pPr>
                      <a:r>
                        <a:rPr lang="pt-BR" altLang="pt-BR" dirty="0">
                          <a:solidFill>
                            <a:schemeClr val="bg1"/>
                          </a:solidFill>
                        </a:rPr>
                        <a:t>Amanda</a:t>
                      </a:r>
                    </a:p>
                  </a:txBody>
                  <a:tcPr>
                    <a:solidFill>
                      <a:srgbClr val="2F426A"/>
                    </a:solidFill>
                  </a:tcPr>
                </a:tc>
                <a:tc>
                  <a:txBody>
                    <a:bodyPr/>
                    <a:lstStyle/>
                    <a:p>
                      <a:pPr algn="ctr"/>
                      <a:r>
                        <a:rPr lang="pt-BR" altLang="pt-BR" dirty="0"/>
                        <a:t>9</a:t>
                      </a:r>
                    </a:p>
                  </a:txBody>
                  <a:tcPr/>
                </a:tc>
                <a:extLst>
                  <a:ext uri="{0D108BD9-81ED-4DB2-BD59-A6C34878D82A}">
                    <a16:rowId xmlns:a16="http://schemas.microsoft.com/office/drawing/2014/main" val="2508097107"/>
                  </a:ext>
                </a:extLst>
              </a:tr>
              <a:tr h="357888">
                <a:tc>
                  <a:txBody>
                    <a:bodyPr/>
                    <a:lstStyle/>
                    <a:p>
                      <a:r>
                        <a:rPr lang="pt-BR" altLang="pt-BR" dirty="0">
                          <a:solidFill>
                            <a:schemeClr val="bg1"/>
                          </a:solidFill>
                        </a:rPr>
                        <a:t>Letícia</a:t>
                      </a:r>
                    </a:p>
                  </a:txBody>
                  <a:tcPr>
                    <a:solidFill>
                      <a:schemeClr val="accent2"/>
                    </a:solidFill>
                  </a:tcPr>
                </a:tc>
                <a:tc>
                  <a:txBody>
                    <a:bodyPr/>
                    <a:lstStyle/>
                    <a:p>
                      <a:pPr algn="ctr"/>
                      <a:r>
                        <a:rPr lang="pt-BR" altLang="pt-BR" dirty="0"/>
                        <a:t>8</a:t>
                      </a:r>
                    </a:p>
                  </a:txBody>
                  <a:tcPr/>
                </a:tc>
                <a:extLst>
                  <a:ext uri="{0D108BD9-81ED-4DB2-BD59-A6C34878D82A}">
                    <a16:rowId xmlns:a16="http://schemas.microsoft.com/office/drawing/2014/main" val="3876684863"/>
                  </a:ext>
                </a:extLst>
              </a:tr>
              <a:tr h="357888">
                <a:tc>
                  <a:txBody>
                    <a:bodyPr/>
                    <a:lstStyle/>
                    <a:p>
                      <a:r>
                        <a:rPr lang="pt-BR" altLang="pt-BR" dirty="0">
                          <a:solidFill>
                            <a:schemeClr val="bg1"/>
                          </a:solidFill>
                        </a:rPr>
                        <a:t>Lucas </a:t>
                      </a:r>
                    </a:p>
                  </a:txBody>
                  <a:tcPr>
                    <a:solidFill>
                      <a:schemeClr val="accent2"/>
                    </a:solidFill>
                  </a:tcPr>
                </a:tc>
                <a:tc>
                  <a:txBody>
                    <a:bodyPr/>
                    <a:lstStyle/>
                    <a:p>
                      <a:pPr algn="ctr"/>
                      <a:r>
                        <a:rPr lang="pt-BR" altLang="pt-BR" dirty="0"/>
                        <a:t>10</a:t>
                      </a:r>
                    </a:p>
                  </a:txBody>
                  <a:tcPr/>
                </a:tc>
                <a:extLst>
                  <a:ext uri="{0D108BD9-81ED-4DB2-BD59-A6C34878D82A}">
                    <a16:rowId xmlns:a16="http://schemas.microsoft.com/office/drawing/2014/main" val="2603277281"/>
                  </a:ext>
                </a:extLst>
              </a:tr>
              <a:tr h="357888">
                <a:tc>
                  <a:txBody>
                    <a:bodyPr/>
                    <a:lstStyle/>
                    <a:p>
                      <a:r>
                        <a:rPr lang="pt-BR" altLang="pt-BR" dirty="0">
                          <a:solidFill>
                            <a:schemeClr val="bg1"/>
                          </a:solidFill>
                        </a:rPr>
                        <a:t>Matheus</a:t>
                      </a:r>
                    </a:p>
                  </a:txBody>
                  <a:tcPr>
                    <a:solidFill>
                      <a:schemeClr val="accent2"/>
                    </a:solidFill>
                  </a:tcPr>
                </a:tc>
                <a:tc>
                  <a:txBody>
                    <a:bodyPr/>
                    <a:lstStyle/>
                    <a:p>
                      <a:pPr algn="ctr"/>
                      <a:r>
                        <a:rPr lang="pt-BR" altLang="pt-BR" dirty="0"/>
                        <a:t>8</a:t>
                      </a:r>
                    </a:p>
                  </a:txBody>
                  <a:tcPr/>
                </a:tc>
                <a:extLst>
                  <a:ext uri="{0D108BD9-81ED-4DB2-BD59-A6C34878D82A}">
                    <a16:rowId xmlns:a16="http://schemas.microsoft.com/office/drawing/2014/main" val="442819758"/>
                  </a:ext>
                </a:extLst>
              </a:tr>
              <a:tr h="357888">
                <a:tc>
                  <a:txBody>
                    <a:bodyPr/>
                    <a:lstStyle/>
                    <a:p>
                      <a:r>
                        <a:rPr lang="pt-BR" altLang="pt-BR" dirty="0">
                          <a:solidFill>
                            <a:schemeClr val="bg1"/>
                          </a:solidFill>
                        </a:rPr>
                        <a:t>Mayara</a:t>
                      </a:r>
                    </a:p>
                  </a:txBody>
                  <a:tcPr>
                    <a:solidFill>
                      <a:schemeClr val="accent2"/>
                    </a:solidFill>
                  </a:tcPr>
                </a:tc>
                <a:tc>
                  <a:txBody>
                    <a:bodyPr/>
                    <a:lstStyle/>
                    <a:p>
                      <a:pPr algn="ctr"/>
                      <a:r>
                        <a:rPr lang="pt-BR" altLang="pt-BR" dirty="0"/>
                        <a:t>9</a:t>
                      </a:r>
                    </a:p>
                  </a:txBody>
                  <a:tcPr/>
                </a:tc>
                <a:extLst>
                  <a:ext uri="{0D108BD9-81ED-4DB2-BD59-A6C34878D82A}">
                    <a16:rowId xmlns:a16="http://schemas.microsoft.com/office/drawing/2014/main" val="1904824517"/>
                  </a:ext>
                </a:extLst>
              </a:tr>
              <a:tr h="357888">
                <a:tc>
                  <a:txBody>
                    <a:bodyPr/>
                    <a:lstStyle/>
                    <a:p>
                      <a:r>
                        <a:rPr lang="pt-BR" altLang="pt-BR" dirty="0">
                          <a:solidFill>
                            <a:schemeClr val="bg1"/>
                          </a:solidFill>
                        </a:rPr>
                        <a:t>Vitória</a:t>
                      </a:r>
                    </a:p>
                  </a:txBody>
                  <a:tcPr>
                    <a:solidFill>
                      <a:schemeClr val="accent2"/>
                    </a:solidFill>
                  </a:tcPr>
                </a:tc>
                <a:tc>
                  <a:txBody>
                    <a:bodyPr/>
                    <a:lstStyle/>
                    <a:p>
                      <a:pPr algn="ctr"/>
                      <a:r>
                        <a:rPr lang="pt-BR" altLang="pt-BR" dirty="0"/>
                        <a:t>10</a:t>
                      </a:r>
                    </a:p>
                  </a:txBody>
                  <a:tcPr/>
                </a:tc>
                <a:extLst>
                  <a:ext uri="{0D108BD9-81ED-4DB2-BD59-A6C34878D82A}">
                    <a16:rowId xmlns:a16="http://schemas.microsoft.com/office/drawing/2014/main" val="629531992"/>
                  </a:ext>
                </a:extLst>
              </a:tr>
            </a:tbl>
          </a:graphicData>
        </a:graphic>
      </p:graphicFrame>
    </p:spTree>
    <p:extLst>
      <p:ext uri="{BB962C8B-B14F-4D97-AF65-F5344CB8AC3E}">
        <p14:creationId xmlns:p14="http://schemas.microsoft.com/office/powerpoint/2010/main" val="7861169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Amanda Carolina Eugênio</a:t>
            </a:r>
          </a:p>
        </p:txBody>
      </p:sp>
      <p:sp>
        <p:nvSpPr>
          <p:cNvPr id="2" name="Retângulo 1">
            <a:extLst>
              <a:ext uri="{FF2B5EF4-FFF2-40B4-BE49-F238E27FC236}">
                <a16:creationId xmlns:a16="http://schemas.microsoft.com/office/drawing/2014/main" id="{1E90531D-CB28-4399-ACE4-DA020882DCD8}"/>
              </a:ext>
            </a:extLst>
          </p:cNvPr>
          <p:cNvSpPr/>
          <p:nvPr/>
        </p:nvSpPr>
        <p:spPr>
          <a:xfrm>
            <a:off x="1523999" y="1762539"/>
            <a:ext cx="9236765" cy="3170099"/>
          </a:xfrm>
          <a:prstGeom prst="rect">
            <a:avLst/>
          </a:prstGeom>
        </p:spPr>
        <p:txBody>
          <a:bodyPr wrap="square" numCol="1">
            <a:spAutoFit/>
          </a:bodyPr>
          <a:lstStyle/>
          <a:p>
            <a:pPr lvl="1">
              <a:buFont typeface="Arial" panose="020B0604020202020204" pitchFamily="34" charset="0"/>
              <a:buChar char="•"/>
            </a:pPr>
            <a:r>
              <a:rPr lang="pt-BR" altLang="pt-BR" sz="2000" dirty="0"/>
              <a:t>Papel exercido:  DBA</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Documento de Visão;</a:t>
            </a:r>
          </a:p>
          <a:p>
            <a:pPr lvl="2">
              <a:buFont typeface="Arial" panose="020B0604020202020204" pitchFamily="34" charset="0"/>
              <a:buChar char="•"/>
            </a:pPr>
            <a:r>
              <a:rPr lang="pt-BR" altLang="pt-BR" sz="2000" dirty="0"/>
              <a:t>Documento de Requisitos; </a:t>
            </a:r>
          </a:p>
          <a:p>
            <a:pPr lvl="2">
              <a:buFont typeface="Arial" panose="020B0604020202020204" pitchFamily="34" charset="0"/>
              <a:buChar char="•"/>
            </a:pPr>
            <a:r>
              <a:rPr lang="pt-BR" altLang="pt-BR" sz="2000" dirty="0"/>
              <a:t>Documento de Caso de Uso.</a:t>
            </a:r>
          </a:p>
          <a:p>
            <a:pPr lvl="1">
              <a:buFont typeface="Arial" panose="020B0604020202020204" pitchFamily="34" charset="0"/>
              <a:buChar char="•"/>
            </a:pPr>
            <a:r>
              <a:rPr lang="pt-BR" altLang="pt-BR" sz="2000" dirty="0"/>
              <a:t>Principais dificuldades:</a:t>
            </a:r>
          </a:p>
          <a:p>
            <a:pPr lvl="2">
              <a:buFont typeface="Arial" panose="020B0604020202020204" pitchFamily="34" charset="0"/>
              <a:buChar char="•"/>
            </a:pPr>
            <a:r>
              <a:rPr lang="pt-BR" altLang="pt-BR" sz="2000" dirty="0"/>
              <a:t>Detalhar os </a:t>
            </a:r>
            <a:r>
              <a:rPr lang="pt-BR" altLang="pt-BR" sz="2000" dirty="0" err="1"/>
              <a:t>macrorequisitos</a:t>
            </a:r>
            <a:endParaRPr lang="pt-BR" altLang="pt-BR" sz="2000" dirty="0"/>
          </a:p>
          <a:p>
            <a:pPr lvl="2">
              <a:buFont typeface="Arial" panose="020B0604020202020204" pitchFamily="34" charset="0"/>
              <a:buChar char="•"/>
            </a:pPr>
            <a:r>
              <a:rPr lang="pt-BR" altLang="pt-BR" sz="2000" dirty="0"/>
              <a:t>Documentação dos casos de uso</a:t>
            </a:r>
          </a:p>
          <a:p>
            <a:pPr lvl="1">
              <a:buFont typeface="Arial" panose="020B0604020202020204" pitchFamily="34" charset="0"/>
              <a:buChar char="•"/>
            </a:pPr>
            <a:r>
              <a:rPr lang="pt-BR" altLang="pt-BR" sz="2000" dirty="0"/>
              <a:t>Sugestões:</a:t>
            </a:r>
          </a:p>
          <a:p>
            <a:pPr lvl="2">
              <a:buFont typeface="Arial" panose="020B0604020202020204" pitchFamily="34" charset="0"/>
              <a:buChar char="•"/>
            </a:pPr>
            <a:r>
              <a:rPr lang="pt-BR" altLang="pt-BR" sz="2000" dirty="0"/>
              <a:t>Nenhuma.</a:t>
            </a:r>
          </a:p>
        </p:txBody>
      </p:sp>
    </p:spTree>
    <p:extLst>
      <p:ext uri="{BB962C8B-B14F-4D97-AF65-F5344CB8AC3E}">
        <p14:creationId xmlns:p14="http://schemas.microsoft.com/office/powerpoint/2010/main" val="41867963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Letícia Aleixo Oliveira</a:t>
            </a:r>
          </a:p>
        </p:txBody>
      </p:sp>
      <p:sp>
        <p:nvSpPr>
          <p:cNvPr id="2" name="Retângulo 1">
            <a:extLst>
              <a:ext uri="{FF2B5EF4-FFF2-40B4-BE49-F238E27FC236}">
                <a16:creationId xmlns:a16="http://schemas.microsoft.com/office/drawing/2014/main" id="{1E90531D-CB28-4399-ACE4-DA020882DCD8}"/>
              </a:ext>
            </a:extLst>
          </p:cNvPr>
          <p:cNvSpPr/>
          <p:nvPr/>
        </p:nvSpPr>
        <p:spPr>
          <a:xfrm>
            <a:off x="1523999" y="1762539"/>
            <a:ext cx="9236765" cy="3785652"/>
          </a:xfrm>
          <a:prstGeom prst="rect">
            <a:avLst/>
          </a:prstGeom>
        </p:spPr>
        <p:txBody>
          <a:bodyPr wrap="square" numCol="1">
            <a:spAutoFit/>
          </a:bodyPr>
          <a:lstStyle/>
          <a:p>
            <a:pPr lvl="1">
              <a:buFont typeface="Arial" panose="020B0604020202020204" pitchFamily="34" charset="0"/>
              <a:buChar char="•"/>
            </a:pPr>
            <a:r>
              <a:rPr lang="pt-BR" altLang="pt-BR" sz="2000" dirty="0"/>
              <a:t>Papel exercido: Desenvolvedora;</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Desenvolvimento de logo;</a:t>
            </a:r>
          </a:p>
          <a:p>
            <a:pPr lvl="2">
              <a:buFont typeface="Arial" panose="020B0604020202020204" pitchFamily="34" charset="0"/>
              <a:buChar char="•"/>
            </a:pPr>
            <a:r>
              <a:rPr lang="pt-BR" altLang="pt-BR" sz="2000" dirty="0"/>
              <a:t>Trabalhei no logo, e em um </a:t>
            </a:r>
            <a:r>
              <a:rPr lang="pt-BR" altLang="pt-BR" sz="2000" dirty="0" err="1"/>
              <a:t>template</a:t>
            </a:r>
            <a:r>
              <a:rPr lang="pt-BR" altLang="pt-BR" sz="2000" dirty="0"/>
              <a:t>, ajudei bem pouco nos outros documentos, mas sempre estive a disposição para isso, caso precisassem de ajuda.</a:t>
            </a:r>
          </a:p>
          <a:p>
            <a:pPr lvl="1">
              <a:buFont typeface="Arial" panose="020B0604020202020204" pitchFamily="34" charset="0"/>
              <a:buChar char="•"/>
            </a:pPr>
            <a:r>
              <a:rPr lang="pt-BR" altLang="pt-BR" sz="2000" dirty="0"/>
              <a:t> Principais dificuldades</a:t>
            </a:r>
          </a:p>
          <a:p>
            <a:pPr lvl="2">
              <a:buFont typeface="Arial" panose="020B0604020202020204" pitchFamily="34" charset="0"/>
              <a:buChar char="•"/>
            </a:pPr>
            <a:r>
              <a:rPr lang="pt-BR" altLang="pt-BR" sz="2000" dirty="0"/>
              <a:t>Não sei as dificuldades, na verdade eu acho que tive muito poucas, até porque eu não estive ligada com muitas outras pessoas que não fossem do meu grupo, ou do grupo de desenvolvimento. </a:t>
            </a:r>
          </a:p>
          <a:p>
            <a:pPr lvl="1">
              <a:buFont typeface="Arial" panose="020B0604020202020204" pitchFamily="34" charset="0"/>
              <a:buChar char="•"/>
            </a:pPr>
            <a:r>
              <a:rPr lang="pt-BR" altLang="pt-BR" sz="2000" dirty="0"/>
              <a:t>Sugestões</a:t>
            </a:r>
          </a:p>
          <a:p>
            <a:pPr lvl="2">
              <a:buFont typeface="Arial" panose="020B0604020202020204" pitchFamily="34" charset="0"/>
              <a:buChar char="•"/>
            </a:pPr>
            <a:r>
              <a:rPr lang="pt-BR" altLang="pt-BR" sz="2000" dirty="0"/>
              <a:t>Sem sugestões</a:t>
            </a:r>
          </a:p>
        </p:txBody>
      </p:sp>
    </p:spTree>
    <p:extLst>
      <p:ext uri="{BB962C8B-B14F-4D97-AF65-F5344CB8AC3E}">
        <p14:creationId xmlns:p14="http://schemas.microsoft.com/office/powerpoint/2010/main" val="10193245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3999" y="507945"/>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Lucas </a:t>
            </a:r>
            <a:r>
              <a:rPr lang="pt-BR" altLang="pt-BR" dirty="0" err="1"/>
              <a:t>Rubini</a:t>
            </a:r>
            <a:r>
              <a:rPr lang="pt-BR" altLang="pt-BR" dirty="0"/>
              <a:t> Silva</a:t>
            </a:r>
          </a:p>
        </p:txBody>
      </p:sp>
      <p:sp>
        <p:nvSpPr>
          <p:cNvPr id="2" name="Retângulo 1">
            <a:extLst>
              <a:ext uri="{FF2B5EF4-FFF2-40B4-BE49-F238E27FC236}">
                <a16:creationId xmlns:a16="http://schemas.microsoft.com/office/drawing/2014/main" id="{1E90531D-CB28-4399-ACE4-DA020882DCD8}"/>
              </a:ext>
            </a:extLst>
          </p:cNvPr>
          <p:cNvSpPr/>
          <p:nvPr/>
        </p:nvSpPr>
        <p:spPr>
          <a:xfrm>
            <a:off x="682487" y="1297509"/>
            <a:ext cx="10827025" cy="5324535"/>
          </a:xfrm>
          <a:prstGeom prst="rect">
            <a:avLst/>
          </a:prstGeom>
        </p:spPr>
        <p:txBody>
          <a:bodyPr wrap="square" numCol="1">
            <a:spAutoFit/>
          </a:bodyPr>
          <a:lstStyle/>
          <a:p>
            <a:pPr lvl="1">
              <a:buFont typeface="Arial" panose="020B0604020202020204" pitchFamily="34" charset="0"/>
              <a:buChar char="•"/>
            </a:pPr>
            <a:r>
              <a:rPr lang="pt-BR" altLang="pt-BR" sz="2000" dirty="0"/>
              <a:t>Papel exercido: Analista;</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Termo de Abertura;</a:t>
            </a:r>
          </a:p>
          <a:p>
            <a:pPr lvl="2">
              <a:buFont typeface="Arial" panose="020B0604020202020204" pitchFamily="34" charset="0"/>
              <a:buChar char="•"/>
            </a:pPr>
            <a:r>
              <a:rPr lang="pt-BR" altLang="pt-BR" sz="2000" dirty="0"/>
              <a:t> Documento de Visão</a:t>
            </a:r>
          </a:p>
          <a:p>
            <a:pPr lvl="2">
              <a:buFont typeface="Arial" panose="020B0604020202020204" pitchFamily="34" charset="0"/>
              <a:buChar char="•"/>
            </a:pPr>
            <a:r>
              <a:rPr lang="pt-BR" altLang="pt-BR" sz="2000" dirty="0"/>
              <a:t> Documento de Requisitos;</a:t>
            </a:r>
          </a:p>
          <a:p>
            <a:pPr lvl="2">
              <a:buFont typeface="Arial" panose="020B0604020202020204" pitchFamily="34" charset="0"/>
              <a:buChar char="•"/>
            </a:pPr>
            <a:r>
              <a:rPr lang="pt-BR" altLang="pt-BR" sz="2000" dirty="0"/>
              <a:t> Documento de Casos de Uso;</a:t>
            </a:r>
          </a:p>
          <a:p>
            <a:pPr lvl="2">
              <a:buFont typeface="Arial" panose="020B0604020202020204" pitchFamily="34" charset="0"/>
              <a:buChar char="•"/>
            </a:pPr>
            <a:r>
              <a:rPr lang="pt-BR" altLang="pt-BR" sz="2000" dirty="0"/>
              <a:t> Acompanhamento do SVN; </a:t>
            </a:r>
          </a:p>
          <a:p>
            <a:pPr lvl="1">
              <a:buFont typeface="Arial" panose="020B0604020202020204" pitchFamily="34" charset="0"/>
              <a:buChar char="•"/>
            </a:pPr>
            <a:r>
              <a:rPr lang="pt-BR" altLang="pt-BR" sz="2000" dirty="0"/>
              <a:t>Principais dificuldades:</a:t>
            </a:r>
          </a:p>
          <a:p>
            <a:pPr lvl="2">
              <a:buFont typeface="Arial" panose="020B0604020202020204" pitchFamily="34" charset="0"/>
              <a:buChar char="•"/>
            </a:pPr>
            <a:r>
              <a:rPr lang="pt-BR" altLang="pt-BR" sz="2000" dirty="0"/>
              <a:t>Produtividade durante a aula, especialmente a de 2a feira;</a:t>
            </a:r>
          </a:p>
          <a:p>
            <a:pPr lvl="2">
              <a:buFont typeface="Arial" panose="020B0604020202020204" pitchFamily="34" charset="0"/>
              <a:buChar char="•"/>
            </a:pPr>
            <a:r>
              <a:rPr lang="pt-BR" altLang="pt-BR" sz="2000" dirty="0"/>
              <a:t> Integração com os módulos da outra turma;</a:t>
            </a:r>
          </a:p>
          <a:p>
            <a:pPr lvl="2">
              <a:buFont typeface="Arial" panose="020B0604020202020204" pitchFamily="34" charset="0"/>
              <a:buChar char="•"/>
            </a:pPr>
            <a:r>
              <a:rPr lang="pt-BR" altLang="pt-BR" sz="2000" dirty="0"/>
              <a:t>Mudanças nos documentos já encerrados;</a:t>
            </a:r>
          </a:p>
          <a:p>
            <a:pPr lvl="1">
              <a:buFont typeface="Arial" panose="020B0604020202020204" pitchFamily="34" charset="0"/>
              <a:buChar char="•"/>
            </a:pPr>
            <a:r>
              <a:rPr lang="pt-BR" altLang="pt-BR" sz="2000" dirty="0"/>
              <a:t>Sugestões</a:t>
            </a:r>
          </a:p>
          <a:p>
            <a:pPr lvl="2">
              <a:buFont typeface="Arial" panose="020B0604020202020204" pitchFamily="34" charset="0"/>
              <a:buChar char="•"/>
            </a:pPr>
            <a:r>
              <a:rPr lang="pt-BR" altLang="pt-BR" sz="2000" dirty="0"/>
              <a:t>Utilizar as aulas conjuntas somente quando necessário para integrar módulos ou para passar </a:t>
            </a:r>
            <a:r>
              <a:rPr lang="pt-BR" altLang="pt-BR" sz="2000" dirty="0" err="1"/>
              <a:t>explicaçōes</a:t>
            </a:r>
            <a:r>
              <a:rPr lang="pt-BR" altLang="pt-BR" sz="2000" dirty="0"/>
              <a:t>, usando apenas 50min.</a:t>
            </a:r>
          </a:p>
          <a:p>
            <a:pPr lvl="2">
              <a:buFont typeface="Arial" panose="020B0604020202020204" pitchFamily="34" charset="0"/>
              <a:buChar char="•"/>
            </a:pPr>
            <a:r>
              <a:rPr lang="pt-BR" altLang="pt-BR" sz="2000" dirty="0"/>
              <a:t> Usar alguma aula para fazer uma espécie de dinâmica ou atividade mais leve entre os alunos pra quebrar um pouco o ritmo de trabalho, afinal trabalho em grupo é o principal do projeto.</a:t>
            </a:r>
          </a:p>
          <a:p>
            <a:pPr lvl="2">
              <a:buFont typeface="Arial" panose="020B0604020202020204" pitchFamily="34" charset="0"/>
              <a:buChar char="•"/>
            </a:pPr>
            <a:endParaRPr lang="pt-BR" altLang="pt-BR" sz="2000" dirty="0"/>
          </a:p>
        </p:txBody>
      </p:sp>
    </p:spTree>
    <p:extLst>
      <p:ext uri="{BB962C8B-B14F-4D97-AF65-F5344CB8AC3E}">
        <p14:creationId xmlns:p14="http://schemas.microsoft.com/office/powerpoint/2010/main" val="12962082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Matheus Augusto Valério Barreiro</a:t>
            </a:r>
          </a:p>
        </p:txBody>
      </p:sp>
      <p:sp>
        <p:nvSpPr>
          <p:cNvPr id="2" name="Retângulo 1">
            <a:extLst>
              <a:ext uri="{FF2B5EF4-FFF2-40B4-BE49-F238E27FC236}">
                <a16:creationId xmlns:a16="http://schemas.microsoft.com/office/drawing/2014/main" id="{1E90531D-CB28-4399-ACE4-DA020882DCD8}"/>
              </a:ext>
            </a:extLst>
          </p:cNvPr>
          <p:cNvSpPr/>
          <p:nvPr/>
        </p:nvSpPr>
        <p:spPr>
          <a:xfrm>
            <a:off x="1523999" y="1762539"/>
            <a:ext cx="9236765" cy="3046988"/>
          </a:xfrm>
          <a:prstGeom prst="rect">
            <a:avLst/>
          </a:prstGeom>
        </p:spPr>
        <p:txBody>
          <a:bodyPr wrap="square" numCol="1">
            <a:spAutoFit/>
          </a:bodyPr>
          <a:lstStyle/>
          <a:p>
            <a:pPr lvl="1">
              <a:buFont typeface="Arial" panose="020B0604020202020204" pitchFamily="34" charset="0"/>
              <a:buChar char="•"/>
            </a:pPr>
            <a:r>
              <a:rPr lang="pt-BR" altLang="pt-BR" sz="2000" dirty="0"/>
              <a:t>Papel exercido: Desenvolvedor;</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Desenvolvimento do Logo;</a:t>
            </a:r>
          </a:p>
          <a:p>
            <a:pPr lvl="2">
              <a:buFont typeface="Arial" panose="020B0604020202020204" pitchFamily="34" charset="0"/>
              <a:buChar char="•"/>
            </a:pPr>
            <a:r>
              <a:rPr lang="pt-BR" altLang="pt-BR" sz="2000" dirty="0"/>
              <a:t>Desenvolvimento do </a:t>
            </a:r>
            <a:r>
              <a:rPr lang="pt-BR" altLang="pt-BR" sz="2000" dirty="0" err="1"/>
              <a:t>Template</a:t>
            </a:r>
            <a:r>
              <a:rPr lang="pt-BR" altLang="pt-BR" sz="2000" dirty="0"/>
              <a:t>;</a:t>
            </a:r>
          </a:p>
          <a:p>
            <a:pPr lvl="2">
              <a:buFont typeface="Arial" panose="020B0604020202020204" pitchFamily="34" charset="0"/>
              <a:buChar char="•"/>
            </a:pPr>
            <a:r>
              <a:rPr lang="pt-BR" altLang="pt-BR" sz="2000" dirty="0"/>
              <a:t>Desenvolvimento de protótipos.</a:t>
            </a:r>
          </a:p>
          <a:p>
            <a:pPr marL="384048" lvl="1" indent="-182880">
              <a:lnSpc>
                <a:spcPct val="90000"/>
              </a:lnSpc>
              <a:spcBef>
                <a:spcPts val="600"/>
              </a:spcBef>
              <a:buSzPts val="1800"/>
              <a:buFont typeface="Arial"/>
              <a:buChar char="•"/>
            </a:pPr>
            <a:r>
              <a:rPr lang="pt-BR" altLang="pt-BR" sz="2000" dirty="0"/>
              <a:t>Principais dificuldades </a:t>
            </a:r>
          </a:p>
          <a:p>
            <a:pPr marL="841248" lvl="2" indent="-182880">
              <a:lnSpc>
                <a:spcPct val="90000"/>
              </a:lnSpc>
              <a:spcBef>
                <a:spcPts val="600"/>
              </a:spcBef>
              <a:buSzPts val="1800"/>
              <a:buFont typeface="Arial"/>
              <a:buChar char="•"/>
            </a:pPr>
            <a:r>
              <a:t>Produtividade em algumas aulas</a:t>
            </a:r>
          </a:p>
          <a:p>
            <a:pPr marL="841248" lvl="2" indent="-182880">
              <a:lnSpc>
                <a:spcPct val="90000"/>
              </a:lnSpc>
              <a:spcBef>
                <a:spcPts val="600"/>
              </a:spcBef>
              <a:buFont typeface="Arial"/>
              <a:buChar char="•"/>
            </a:pPr>
            <a:r>
              <a:t>integrar com outros módulos</a:t>
            </a:r>
          </a:p>
          <a:p>
            <a:pPr marL="384048" lvl="1" indent="-182880">
              <a:lnSpc>
                <a:spcPct val="90000"/>
              </a:lnSpc>
              <a:spcBef>
                <a:spcPts val="600"/>
              </a:spcBef>
              <a:buSzPts val="1800"/>
              <a:buFont typeface="Arial"/>
              <a:buChar char="•"/>
            </a:pPr>
            <a:r>
              <a:rPr lang="pt-BR" altLang="pt-BR" sz="2000" dirty="0"/>
              <a:t>Sugestões </a:t>
            </a:r>
          </a:p>
          <a:p>
            <a:pPr marL="841248" lvl="2" indent="-182880">
              <a:lnSpc>
                <a:spcPct val="90000"/>
              </a:lnSpc>
              <a:spcBef>
                <a:spcPts val="600"/>
              </a:spcBef>
              <a:buSzPts val="1800"/>
              <a:buFont typeface="Arial"/>
              <a:buChar char="•"/>
            </a:pPr>
            <a:r>
              <a:rPr lang="pt-BR" altLang="pt-BR" sz="2000" dirty="0"/>
              <a:t>Nenhuma</a:t>
            </a:r>
          </a:p>
        </p:txBody>
      </p:sp>
    </p:spTree>
    <p:extLst>
      <p:ext uri="{BB962C8B-B14F-4D97-AF65-F5344CB8AC3E}">
        <p14:creationId xmlns:p14="http://schemas.microsoft.com/office/powerpoint/2010/main" val="389018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D84D2366-AB57-4412-A0A2-A08304614F6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237203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Mayara Alves dos Santos </a:t>
            </a:r>
          </a:p>
        </p:txBody>
      </p:sp>
      <p:sp>
        <p:nvSpPr>
          <p:cNvPr id="2" name="Retângulo 1">
            <a:extLst>
              <a:ext uri="{FF2B5EF4-FFF2-40B4-BE49-F238E27FC236}">
                <a16:creationId xmlns:a16="http://schemas.microsoft.com/office/drawing/2014/main" id="{1E90531D-CB28-4399-ACE4-DA020882DCD8}"/>
              </a:ext>
            </a:extLst>
          </p:cNvPr>
          <p:cNvSpPr/>
          <p:nvPr/>
        </p:nvSpPr>
        <p:spPr>
          <a:xfrm>
            <a:off x="1523999" y="1762539"/>
            <a:ext cx="9236765" cy="4016484"/>
          </a:xfrm>
          <a:prstGeom prst="rect">
            <a:avLst/>
          </a:prstGeom>
        </p:spPr>
        <p:txBody>
          <a:bodyPr wrap="square" numCol="1">
            <a:spAutoFit/>
          </a:bodyPr>
          <a:lstStyle/>
          <a:p>
            <a:pPr lvl="1">
              <a:buFont typeface="Arial" panose="020B0604020202020204" pitchFamily="34" charset="0"/>
              <a:buChar char="•"/>
            </a:pPr>
            <a:r>
              <a:rPr lang="pt-BR" altLang="pt-BR" sz="2000" dirty="0"/>
              <a:t>Papel exercido: DBA;</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Documento de Visão</a:t>
            </a:r>
          </a:p>
          <a:p>
            <a:pPr lvl="2">
              <a:buFont typeface="Arial" panose="020B0604020202020204" pitchFamily="34" charset="0"/>
              <a:buChar char="•"/>
            </a:pPr>
            <a:r>
              <a:rPr lang="pt-BR" altLang="pt-BR" sz="2000" dirty="0"/>
              <a:t>Documento de especificação dos principais envolvidos</a:t>
            </a:r>
          </a:p>
          <a:p>
            <a:pPr lvl="2">
              <a:buFont typeface="Arial" panose="020B0604020202020204" pitchFamily="34" charset="0"/>
              <a:buChar char="•"/>
            </a:pPr>
            <a:r>
              <a:rPr lang="pt-BR" altLang="pt-BR" sz="2000" dirty="0"/>
              <a:t>Documento de Casos de Uso</a:t>
            </a:r>
          </a:p>
          <a:p>
            <a:pPr lvl="2">
              <a:buFont typeface="Arial" panose="020B0604020202020204" pitchFamily="34" charset="0"/>
              <a:buChar char="•"/>
            </a:pPr>
            <a:r>
              <a:rPr lang="pt-BR" altLang="pt-BR" sz="2000" dirty="0"/>
              <a:t> Acompanhamento de Atividades </a:t>
            </a:r>
            <a:r>
              <a:rPr lang="pt-BR" altLang="pt-BR" sz="2000" dirty="0" err="1"/>
              <a:t>Redmine</a:t>
            </a:r>
            <a:r>
              <a:rPr lang="pt-BR" altLang="pt-BR" sz="2000" dirty="0"/>
              <a:t> </a:t>
            </a:r>
            <a:r>
              <a:rPr lang="pt-BR" altLang="pt-BR" sz="2000" dirty="0" err="1"/>
              <a:t>Kanban</a:t>
            </a:r>
            <a:endParaRPr lang="pt-BR" altLang="pt-BR" sz="2000" dirty="0"/>
          </a:p>
          <a:p>
            <a:pPr lvl="1">
              <a:buFont typeface="Arial" panose="020B0604020202020204" pitchFamily="34" charset="0"/>
              <a:buChar char="•"/>
            </a:pPr>
            <a:r>
              <a:rPr lang="pt-BR" altLang="pt-BR" sz="2000" dirty="0"/>
              <a:t> Principais dificuldades </a:t>
            </a:r>
          </a:p>
          <a:p>
            <a:pPr marL="1298448" lvl="3" indent="-182880">
              <a:lnSpc>
                <a:spcPct val="90000"/>
              </a:lnSpc>
              <a:spcBef>
                <a:spcPts val="600"/>
              </a:spcBef>
              <a:buSzPts val="1800"/>
              <a:buFont typeface="Arial"/>
              <a:buChar char="•"/>
            </a:pPr>
            <a:r>
              <a:rPr lang="pt-BR" altLang="pt-BR" sz="2000" dirty="0"/>
              <a:t>Elaboração de todos documentos,  pois era algo novo;</a:t>
            </a:r>
          </a:p>
          <a:p>
            <a:pPr marL="1298448" lvl="3" indent="-182880">
              <a:lnSpc>
                <a:spcPct val="90000"/>
              </a:lnSpc>
              <a:spcBef>
                <a:spcPts val="600"/>
              </a:spcBef>
              <a:buSzPts val="1800"/>
              <a:buFont typeface="Arial"/>
              <a:buChar char="•"/>
            </a:pPr>
            <a:r>
              <a:rPr lang="pt-BR" altLang="pt-BR" sz="2000" dirty="0"/>
              <a:t>Relembrar como realizar os casos de uso</a:t>
            </a:r>
          </a:p>
          <a:p>
            <a:pPr marL="1298448" lvl="3" indent="-182880">
              <a:lnSpc>
                <a:spcPct val="90000"/>
              </a:lnSpc>
              <a:spcBef>
                <a:spcPts val="600"/>
              </a:spcBef>
              <a:buSzPts val="1800"/>
              <a:buFont typeface="Arial"/>
              <a:buChar char="•"/>
            </a:pPr>
            <a:r>
              <a:rPr lang="pt-BR" altLang="pt-BR" sz="2000" dirty="0"/>
              <a:t>Entregar as tarefas no prazo</a:t>
            </a:r>
          </a:p>
          <a:p>
            <a:pPr marL="1298448" lvl="3" indent="-182880">
              <a:lnSpc>
                <a:spcPct val="90000"/>
              </a:lnSpc>
              <a:spcBef>
                <a:spcPts val="600"/>
              </a:spcBef>
              <a:buSzPts val="1800"/>
              <a:buFont typeface="Arial"/>
              <a:buChar char="•"/>
            </a:pPr>
            <a:r>
              <a:rPr lang="pt-BR" altLang="pt-BR" sz="2000" dirty="0"/>
              <a:t>Interação e dependência com outros módulos</a:t>
            </a:r>
          </a:p>
          <a:p>
            <a:pPr marL="1298448" lvl="3" indent="-182880">
              <a:lnSpc>
                <a:spcPct val="90000"/>
              </a:lnSpc>
              <a:spcBef>
                <a:spcPts val="600"/>
              </a:spcBef>
              <a:buSzPts val="1800"/>
              <a:buFont typeface="Arial"/>
              <a:buChar char="•"/>
            </a:pPr>
            <a:r>
              <a:rPr lang="pt-BR" altLang="pt-BR" sz="2000" dirty="0"/>
              <a:t>Realizar diversas tarefas ao mesmo tempo Sugestões </a:t>
            </a:r>
          </a:p>
        </p:txBody>
      </p:sp>
    </p:spTree>
    <p:extLst>
      <p:ext uri="{BB962C8B-B14F-4D97-AF65-F5344CB8AC3E}">
        <p14:creationId xmlns:p14="http://schemas.microsoft.com/office/powerpoint/2010/main" val="274816028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Mayara Alves dos Santos </a:t>
            </a:r>
          </a:p>
        </p:txBody>
      </p:sp>
      <p:sp>
        <p:nvSpPr>
          <p:cNvPr id="2" name="Retângulo 1">
            <a:extLst>
              <a:ext uri="{FF2B5EF4-FFF2-40B4-BE49-F238E27FC236}">
                <a16:creationId xmlns:a16="http://schemas.microsoft.com/office/drawing/2014/main" id="{1E90531D-CB28-4399-ACE4-DA020882DCD8}"/>
              </a:ext>
            </a:extLst>
          </p:cNvPr>
          <p:cNvSpPr/>
          <p:nvPr/>
        </p:nvSpPr>
        <p:spPr>
          <a:xfrm>
            <a:off x="1523999" y="1762539"/>
            <a:ext cx="9236765" cy="2185214"/>
          </a:xfrm>
          <a:prstGeom prst="rect">
            <a:avLst/>
          </a:prstGeom>
        </p:spPr>
        <p:txBody>
          <a:bodyPr wrap="square" numCol="1">
            <a:spAutoFit/>
          </a:bodyPr>
          <a:lstStyle/>
          <a:p>
            <a:pPr marL="841248" lvl="2" indent="-182880">
              <a:lnSpc>
                <a:spcPct val="90000"/>
              </a:lnSpc>
              <a:spcBef>
                <a:spcPts val="600"/>
              </a:spcBef>
              <a:buSzPts val="1800"/>
              <a:buFont typeface="Arial"/>
              <a:buChar char="•"/>
            </a:pPr>
            <a:r>
              <a:rPr lang="pt-BR" altLang="pt-BR" sz="2000" dirty="0"/>
              <a:t>Sugestões</a:t>
            </a:r>
          </a:p>
          <a:p>
            <a:pPr marL="1298448" lvl="3" indent="-182880">
              <a:lnSpc>
                <a:spcPct val="90000"/>
              </a:lnSpc>
              <a:spcBef>
                <a:spcPts val="600"/>
              </a:spcBef>
              <a:buSzPts val="1800"/>
              <a:buFont typeface="Arial"/>
              <a:buChar char="•"/>
            </a:pPr>
            <a:r>
              <a:rPr lang="pt-BR" altLang="pt-BR" sz="2000" dirty="0"/>
              <a:t>Utilizar as aulas em conjunto somente quando necessário tomar decisões importantes para o projeto ou situações em que alguns módulos irão ter de interagir para realizar determinadas tarefas. </a:t>
            </a:r>
          </a:p>
          <a:p>
            <a:pPr marL="1298448" lvl="3" indent="-182880">
              <a:lnSpc>
                <a:spcPct val="90000"/>
              </a:lnSpc>
              <a:spcBef>
                <a:spcPts val="600"/>
              </a:spcBef>
              <a:buSzPts val="1800"/>
              <a:buFont typeface="Arial"/>
              <a:buChar char="•"/>
            </a:pPr>
            <a:r>
              <a:rPr lang="pt-BR" altLang="pt-BR" sz="2000" dirty="0"/>
              <a:t>Disponibilizar mais vezes durante o bimestre a oportunidade dos alunos sugerirem alguma mudança ou fazer alguma reclamação diretamente ao professor.</a:t>
            </a:r>
          </a:p>
        </p:txBody>
      </p:sp>
    </p:spTree>
    <p:extLst>
      <p:ext uri="{BB962C8B-B14F-4D97-AF65-F5344CB8AC3E}">
        <p14:creationId xmlns:p14="http://schemas.microsoft.com/office/powerpoint/2010/main" val="17826871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78178F94-1922-46A6-9A68-9CDF6825D3EC}"/>
              </a:ext>
            </a:extLst>
          </p:cNvPr>
          <p:cNvSpPr txBox="1"/>
          <p:nvPr/>
        </p:nvSpPr>
        <p:spPr>
          <a:xfrm>
            <a:off x="1524000" y="1550504"/>
            <a:ext cx="9144000" cy="4985980"/>
          </a:xfrm>
          <a:prstGeom prst="rect">
            <a:avLst/>
          </a:prstGeom>
          <a:noFill/>
        </p:spPr>
        <p:txBody>
          <a:bodyPr wrap="square" numCol="1" rtlCol="0">
            <a:spAutoFit/>
          </a:bodyPr>
          <a:lstStyle/>
          <a:p>
            <a:pPr lvl="1">
              <a:buFont typeface="Arial" panose="020B0604020202020204" pitchFamily="34" charset="0"/>
              <a:buChar char="•"/>
            </a:pPr>
            <a:r>
              <a:rPr lang="pt-BR" altLang="pt-BR" sz="2000" dirty="0"/>
              <a:t>Papel exercido: Desenvolvedora;</a:t>
            </a:r>
          </a:p>
          <a:p>
            <a:pPr lvl="1">
              <a:buFont typeface="Arial" panose="020B0604020202020204" pitchFamily="34" charset="0"/>
              <a:buChar char="•"/>
            </a:pPr>
            <a:r>
              <a:rPr lang="pt-BR" altLang="pt-BR" sz="2000" dirty="0"/>
              <a:t>Atividades trabalhadas no bimestre:</a:t>
            </a:r>
          </a:p>
          <a:p>
            <a:pPr lvl="2">
              <a:buFont typeface="Arial" panose="020B0604020202020204" pitchFamily="34" charset="0"/>
              <a:buChar char="•"/>
            </a:pPr>
            <a:r>
              <a:rPr lang="pt-BR" altLang="pt-BR" sz="2000" dirty="0"/>
              <a:t>Desenvolvimento de logo;</a:t>
            </a:r>
          </a:p>
          <a:p>
            <a:pPr lvl="2">
              <a:buFont typeface="Arial" panose="020B0604020202020204" pitchFamily="34" charset="0"/>
              <a:buChar char="•"/>
            </a:pPr>
            <a:r>
              <a:rPr lang="pt-BR" altLang="pt-BR" sz="2000" dirty="0"/>
              <a:t>Participação na organização das votações do nome e do logo;</a:t>
            </a:r>
          </a:p>
          <a:p>
            <a:pPr lvl="2">
              <a:buFont typeface="Arial" panose="020B0604020202020204" pitchFamily="34" charset="0"/>
              <a:buChar char="•"/>
            </a:pPr>
            <a:r>
              <a:rPr lang="pt-BR" altLang="pt-BR" sz="2000" dirty="0"/>
              <a:t>Desenvolvimento de </a:t>
            </a:r>
            <a:r>
              <a:rPr lang="pt-BR" altLang="pt-BR" sz="2000" dirty="0" err="1"/>
              <a:t>template</a:t>
            </a:r>
            <a:r>
              <a:rPr lang="pt-BR" altLang="pt-BR" sz="2000" dirty="0"/>
              <a:t>;</a:t>
            </a:r>
          </a:p>
          <a:p>
            <a:pPr lvl="2">
              <a:buFont typeface="Arial" panose="020B0604020202020204" pitchFamily="34" charset="0"/>
              <a:buChar char="•"/>
            </a:pPr>
            <a:r>
              <a:rPr lang="pt-BR" altLang="pt-BR" sz="2000" dirty="0"/>
              <a:t>Documento de caso de uso;</a:t>
            </a:r>
          </a:p>
          <a:p>
            <a:pPr lvl="2">
              <a:buFont typeface="Arial" panose="020B0604020202020204" pitchFamily="34" charset="0"/>
              <a:buChar char="•"/>
            </a:pPr>
            <a:r>
              <a:rPr lang="pt-BR" altLang="pt-BR" sz="2000" dirty="0"/>
              <a:t>Desenvolvimento do </a:t>
            </a:r>
            <a:r>
              <a:rPr lang="pt-BR" altLang="pt-BR" sz="2000" dirty="0" err="1"/>
              <a:t>template</a:t>
            </a:r>
            <a:r>
              <a:rPr lang="pt-BR" altLang="pt-BR" sz="2000" dirty="0"/>
              <a:t> de apresentação;</a:t>
            </a:r>
          </a:p>
          <a:p>
            <a:pPr lvl="2">
              <a:buFont typeface="Arial" panose="020B0604020202020204" pitchFamily="34" charset="0"/>
              <a:buChar char="•"/>
            </a:pPr>
            <a:endParaRPr lang="pt-BR" altLang="pt-BR" sz="2000" dirty="0"/>
          </a:p>
          <a:p>
            <a:pPr lvl="1">
              <a:buFont typeface="Arial" panose="020B0604020202020204" pitchFamily="34" charset="0"/>
              <a:buChar char="•"/>
            </a:pPr>
            <a:r>
              <a:rPr lang="pt-BR" altLang="pt-BR" sz="2000" dirty="0"/>
              <a:t> Principais dificuldades</a:t>
            </a:r>
          </a:p>
          <a:p>
            <a:pPr lvl="2">
              <a:buFont typeface="Arial" panose="020B0604020202020204" pitchFamily="34" charset="0"/>
              <a:buChar char="•"/>
            </a:pPr>
            <a:r>
              <a:rPr lang="pt-BR" altLang="pt-BR" sz="2000" dirty="0"/>
              <a:t>A dependência existente entre os módulos</a:t>
            </a:r>
          </a:p>
          <a:p>
            <a:pPr lvl="2">
              <a:buFont typeface="Arial" panose="020B0604020202020204" pitchFamily="34" charset="0"/>
              <a:buChar char="•"/>
            </a:pPr>
            <a:r>
              <a:rPr lang="pt-BR" altLang="pt-BR" sz="2000" dirty="0"/>
              <a:t>Realização do caso de uso</a:t>
            </a:r>
          </a:p>
          <a:p>
            <a:pPr lvl="2">
              <a:buFont typeface="Arial" panose="020B0604020202020204" pitchFamily="34" charset="0"/>
              <a:buChar char="•"/>
            </a:pPr>
            <a:r>
              <a:rPr lang="pt-BR" altLang="pt-BR" sz="2000" dirty="0"/>
              <a:t>Tempo </a:t>
            </a:r>
          </a:p>
          <a:p>
            <a:pPr lvl="1">
              <a:buFont typeface="Arial" panose="020B0604020202020204" pitchFamily="34" charset="0"/>
              <a:buChar char="•"/>
            </a:pPr>
            <a:r>
              <a:rPr lang="pt-BR" altLang="pt-BR" sz="2000" dirty="0"/>
              <a:t>Sugestões</a:t>
            </a:r>
          </a:p>
          <a:p>
            <a:pPr lvl="2">
              <a:buFont typeface="Arial" panose="020B0604020202020204" pitchFamily="34" charset="0"/>
              <a:buChar char="•"/>
            </a:pPr>
            <a:r>
              <a:rPr lang="pt-BR" altLang="pt-BR" sz="2000" dirty="0"/>
              <a:t>Realizar as aulas em conjunto somente quando necessário (votações, avisos gerais e </a:t>
            </a:r>
            <a:r>
              <a:rPr lang="pt-BR" altLang="pt-BR" sz="2000" dirty="0" err="1"/>
              <a:t>pré</a:t>
            </a:r>
            <a:r>
              <a:rPr lang="pt-BR" altLang="pt-BR" sz="2000" dirty="0"/>
              <a:t>-apresentações bimestrais)</a:t>
            </a:r>
          </a:p>
          <a:p>
            <a:endParaRPr lang="pt-BR" altLang="pt-BR" dirty="0"/>
          </a:p>
        </p:txBody>
      </p:sp>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altLang="pt-BR" dirty="0"/>
              <a:t>Vitória Matheus Barbosa</a:t>
            </a:r>
          </a:p>
        </p:txBody>
      </p:sp>
    </p:spTree>
    <p:extLst>
      <p:ext uri="{BB962C8B-B14F-4D97-AF65-F5344CB8AC3E}">
        <p14:creationId xmlns:p14="http://schemas.microsoft.com/office/powerpoint/2010/main" val="7855306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1097280" y="286560"/>
            <a:ext cx="10705514"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dirty="0">
                <a:solidFill>
                  <a:srgbClr val="404040"/>
                </a:solidFill>
                <a:latin typeface="Calibri Light"/>
              </a:rPr>
              <a:t>Módulo 05 – Resultados dos Treinamentos</a:t>
            </a:r>
            <a:endParaRPr lang="pt-BR" sz="4800" b="0" strike="noStrike" spc="-1" dirty="0">
              <a:latin typeface="Arial"/>
            </a:endParaRPr>
          </a:p>
        </p:txBody>
      </p:sp>
      <p:sp>
        <p:nvSpPr>
          <p:cNvPr id="44"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Ana Carolina Borges Flora (DBA)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Bruna Gadelha Barros (DBA)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Demétrius Alves Cabral Filho (Analista)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Isabela Martins de Paula (Desenvolvedora)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Natainá Novaes Silva Barbosa (Desenvolvedora)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Sérgio Luis Barbosa Felipeti (Desenvolvedora)</a:t>
            </a:r>
            <a:endParaRPr lang="pt-BR" sz="2000" b="0" strike="noStrike" spc="-1">
              <a:latin typeface="Arial"/>
            </a:endParaRPr>
          </a:p>
        </p:txBody>
      </p:sp>
    </p:spTree>
    <p:extLst>
      <p:ext uri="{BB962C8B-B14F-4D97-AF65-F5344CB8AC3E}">
        <p14:creationId xmlns:p14="http://schemas.microsoft.com/office/powerpoint/2010/main" val="25767971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visão</a:t>
            </a:r>
            <a:endParaRPr lang="pt-BR" sz="4800" b="0" strike="noStrike" spc="-1">
              <a:latin typeface="Arial"/>
            </a:endParaRPr>
          </a:p>
        </p:txBody>
      </p:sp>
      <p:pic>
        <p:nvPicPr>
          <p:cNvPr id="46" name="Imagem 3"/>
          <p:cNvPicPr/>
          <p:nvPr/>
        </p:nvPicPr>
        <p:blipFill>
          <a:blip r:embed="rId2"/>
          <a:stretch/>
        </p:blipFill>
        <p:spPr>
          <a:xfrm>
            <a:off x="1097280" y="1910880"/>
            <a:ext cx="10057680" cy="4403520"/>
          </a:xfrm>
          <a:prstGeom prst="rect">
            <a:avLst/>
          </a:prstGeom>
          <a:ln>
            <a:noFill/>
          </a:ln>
        </p:spPr>
      </p:pic>
    </p:spTree>
    <p:extLst>
      <p:ext uri="{BB962C8B-B14F-4D97-AF65-F5344CB8AC3E}">
        <p14:creationId xmlns:p14="http://schemas.microsoft.com/office/powerpoint/2010/main" val="33733504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48" name="CustomShape 2"/>
          <p:cNvSpPr/>
          <p:nvPr/>
        </p:nvSpPr>
        <p:spPr>
          <a:xfrm>
            <a:off x="1097280" y="19501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RF#01: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Inserir desempenho do treinamento (peso, tempo, séries, repetições).</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O sistema guardará essas informações no banco de dados.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Atualizar desempenho (“Editar”)</a:t>
            </a:r>
            <a:endParaRPr lang="pt-BR" sz="2000" b="0" strike="noStrike" spc="-1">
              <a:latin typeface="Arial"/>
            </a:endParaRPr>
          </a:p>
          <a:p>
            <a:pPr marL="384120" lvl="1" indent="-182160">
              <a:lnSpc>
                <a:spcPct val="90000"/>
              </a:lnSpc>
              <a:spcBef>
                <a:spcPts val="201"/>
              </a:spcBef>
              <a:spcAft>
                <a:spcPts val="400"/>
              </a:spcAft>
              <a:buClr>
                <a:srgbClr val="AD1F1F"/>
              </a:buClr>
              <a:buFont typeface="Calibri"/>
              <a:buChar char="◦"/>
            </a:pPr>
            <a:r>
              <a:rPr lang="pt-BR" sz="1800" b="0" strike="noStrike" spc="-1">
                <a:solidFill>
                  <a:srgbClr val="404040"/>
                </a:solidFill>
                <a:latin typeface="Calibri"/>
              </a:rPr>
              <a:t>Irá abrir uma página “Atualizar Desempenho” que irá conter: o nome do exercício, a série, as repetições (que não poderão ser alterados) e o peso (que poderá ser alterado). </a:t>
            </a:r>
            <a:endParaRPr lang="pt-BR" sz="1800" b="0" strike="noStrike" spc="-1">
              <a:latin typeface="Arial"/>
            </a:endParaRPr>
          </a:p>
          <a:p>
            <a:pPr marL="384120" lvl="1" indent="-182160">
              <a:lnSpc>
                <a:spcPct val="90000"/>
              </a:lnSpc>
              <a:spcBef>
                <a:spcPts val="201"/>
              </a:spcBef>
              <a:spcAft>
                <a:spcPts val="400"/>
              </a:spcAft>
              <a:buClr>
                <a:srgbClr val="AD1F1F"/>
              </a:buClr>
              <a:buFont typeface="Calibri"/>
              <a:buChar char="◦"/>
            </a:pPr>
            <a:r>
              <a:rPr lang="pt-BR" sz="1800" b="0" strike="noStrike" spc="-1">
                <a:solidFill>
                  <a:srgbClr val="404040"/>
                </a:solidFill>
                <a:latin typeface="Calibri"/>
              </a:rPr>
              <a:t>“Salvar” a ficha será atualizada.</a:t>
            </a:r>
            <a:endParaRPr lang="pt-BR" sz="1800" b="0" strike="noStrike" spc="-1">
              <a:latin typeface="Arial"/>
            </a:endParaRPr>
          </a:p>
          <a:p>
            <a:pPr marL="384120" lvl="1" indent="-182160">
              <a:lnSpc>
                <a:spcPct val="90000"/>
              </a:lnSpc>
              <a:spcBef>
                <a:spcPts val="201"/>
              </a:spcBef>
              <a:spcAft>
                <a:spcPts val="400"/>
              </a:spcAft>
              <a:buClr>
                <a:srgbClr val="AD1F1F"/>
              </a:buClr>
              <a:buFont typeface="Calibri"/>
              <a:buChar char="◦"/>
            </a:pPr>
            <a:r>
              <a:rPr lang="pt-BR" sz="1800" b="0" strike="noStrike" spc="-1">
                <a:solidFill>
                  <a:srgbClr val="404040"/>
                </a:solidFill>
                <a:latin typeface="Calibri"/>
              </a:rPr>
              <a:t>“Cancelar” o usuário será redirecionado para o seu perfil.</a:t>
            </a:r>
            <a:endParaRPr lang="pt-BR" sz="1800" b="0" strike="noStrike" spc="-1">
              <a:latin typeface="Arial"/>
            </a:endParaRPr>
          </a:p>
          <a:p>
            <a:pPr>
              <a:lnSpc>
                <a:spcPct val="90000"/>
              </a:lnSpc>
              <a:spcBef>
                <a:spcPts val="1199"/>
              </a:spcBef>
              <a:spcAft>
                <a:spcPts val="201"/>
              </a:spcAft>
            </a:pPr>
            <a:endParaRPr lang="pt-BR" sz="1800" b="0" strike="noStrike" spc="-1">
              <a:latin typeface="Arial"/>
            </a:endParaRPr>
          </a:p>
        </p:txBody>
      </p:sp>
    </p:spTree>
    <p:extLst>
      <p:ext uri="{BB962C8B-B14F-4D97-AF65-F5344CB8AC3E}">
        <p14:creationId xmlns:p14="http://schemas.microsoft.com/office/powerpoint/2010/main" val="38788934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50"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RF#02:</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Escolher treinamento pronto.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Criar ficha de treinamento ou entrar em um programa pronto definido pelos profissionais.</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Cada treinamento terá descrição dos exercícios vinculados (dificuldade, tempo de duração, grupo muscular trabalhado).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Terá uma ferramenta de pesquisa.</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fim, ele poderá atualizar o seu desempenho.</a:t>
            </a:r>
            <a:endParaRPr lang="pt-BR" sz="2000" b="0" strike="noStrike" spc="-1">
              <a:latin typeface="Arial"/>
            </a:endParaRPr>
          </a:p>
          <a:p>
            <a:pPr>
              <a:lnSpc>
                <a:spcPct val="90000"/>
              </a:lnSpc>
              <a:spcBef>
                <a:spcPts val="1199"/>
              </a:spcBef>
              <a:spcAft>
                <a:spcPts val="201"/>
              </a:spcAft>
            </a:pPr>
            <a:endParaRPr lang="pt-BR" sz="2000" b="0" strike="noStrike" spc="-1">
              <a:latin typeface="Arial"/>
            </a:endParaRPr>
          </a:p>
        </p:txBody>
      </p:sp>
    </p:spTree>
    <p:extLst>
      <p:ext uri="{BB962C8B-B14F-4D97-AF65-F5344CB8AC3E}">
        <p14:creationId xmlns:p14="http://schemas.microsoft.com/office/powerpoint/2010/main" val="34129364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52"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RF#03: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Exibir gráficos e tabelas sobre o histórico de desempenhos do usuário por exercício.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 escolha do exercício será feita a partir de um campo de seleção e o período através dos campos de data de início e de término.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terá duas opções: Gerar Gráfico ou Gerar Tabela. </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Gráfico de linha, eixo X tempo (dias) e o eixo Y desempenho por exercício.</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Tabela com duas colunas (data e desempenho).</a:t>
            </a:r>
            <a:endParaRPr lang="pt-BR" sz="1800" b="0" strike="noStrike" spc="-1">
              <a:latin typeface="Arial"/>
            </a:endParaRPr>
          </a:p>
          <a:p>
            <a:pPr>
              <a:lnSpc>
                <a:spcPct val="100000"/>
              </a:lnSpc>
            </a:pPr>
            <a:endParaRPr lang="pt-BR" sz="1800" b="0" strike="noStrike" spc="-1">
              <a:latin typeface="Arial"/>
            </a:endParaRPr>
          </a:p>
        </p:txBody>
      </p:sp>
    </p:spTree>
    <p:extLst>
      <p:ext uri="{BB962C8B-B14F-4D97-AF65-F5344CB8AC3E}">
        <p14:creationId xmlns:p14="http://schemas.microsoft.com/office/powerpoint/2010/main" val="36187742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54"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RF#04:</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Inserir gastos calóricos diários baseados nas atividades físicas realizadas.</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 inserção será realizada em uma tabela com três colunas (data, treino realizado e gastos calóricos)</a:t>
            </a:r>
            <a:endParaRPr lang="pt-BR" sz="18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da tabela terá uma linha com o campo “Somatória do gasto calórico diário”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Duas opções “Editar” e “Excluir” (em cada linha da tabela)</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Excluir: uma caixa irá aparecer com a pergunta “Deseja mesmo excluir esse gasto calórico? ” e as opções “Sim” e “Não”. Na primeira opção, a linha da tabela será excluída, na segunda opção, a caixa irá sumir, mostrando novamente a tabela ao usuário. </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Por fim, terá as opções “Salvar” e “Cancelar.</a:t>
            </a:r>
            <a:endParaRPr lang="pt-BR" sz="1800" b="0" strike="noStrike" spc="-1">
              <a:latin typeface="Arial"/>
            </a:endParaRPr>
          </a:p>
        </p:txBody>
      </p:sp>
    </p:spTree>
    <p:extLst>
      <p:ext uri="{BB962C8B-B14F-4D97-AF65-F5344CB8AC3E}">
        <p14:creationId xmlns:p14="http://schemas.microsoft.com/office/powerpoint/2010/main" val="23469194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56"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RF#05:</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Exibir gráficos e tabelas sobre o histórico de medidas corporais do usuário.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 escolha da parte do corpo (Pescoço, bíceps esquerdo e direito, etc), será feita a partir de um campo de seleção e o período através dos campos de data de início e de término.</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Segunda opção: será gerada uma tabela com duas colunas, onde a primeira será a data e a segunda a medida da parte do corpo escolhida.</a:t>
            </a:r>
            <a:endParaRPr lang="pt-BR" sz="18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terá duas opções: Gerar Gráfico ou Gerar Tabela. </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Gráfico de linha, eixo X tempo (dias) e o eixo Y medida da parte do corpo (cm).</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Tabela com duas colunas (data e medida da parte do corpo escolhida).</a:t>
            </a:r>
            <a:endParaRPr lang="pt-BR" sz="1800" b="0" strike="noStrike" spc="-1">
              <a:latin typeface="Arial"/>
            </a:endParaRPr>
          </a:p>
          <a:p>
            <a:pPr>
              <a:lnSpc>
                <a:spcPct val="90000"/>
              </a:lnSpc>
              <a:spcBef>
                <a:spcPts val="1199"/>
              </a:spcBef>
              <a:spcAft>
                <a:spcPts val="201"/>
              </a:spcAft>
            </a:pPr>
            <a:endParaRPr lang="pt-BR" sz="1800" b="0" strike="noStrike" spc="-1">
              <a:latin typeface="Arial"/>
            </a:endParaRPr>
          </a:p>
        </p:txBody>
      </p:sp>
    </p:spTree>
    <p:extLst>
      <p:ext uri="{BB962C8B-B14F-4D97-AF65-F5344CB8AC3E}">
        <p14:creationId xmlns:p14="http://schemas.microsoft.com/office/powerpoint/2010/main" val="32973126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AD27BE86-83A5-465B-80BD-32407089353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690450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58"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RF#06:</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Exibir gráficos e tabelas dos Gastos calóricos vs. Consumo calórico diário.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Período (data de início e de término).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Os dados que serão utilizados serão os do Diário de Bordo e o da Gestão de Calorias Gastas (RF#04).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terá duas opções: Gerar Gráfico ou Gerar Tabela. </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Gráfico de linha, eixo X tempo (dias) e o eixo Y Caloria em (kcal) – terá duas linhas, o consumo (vermelho) e o gasto (azul).</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 Tabela com três colunas (data, consumo diário e os gastos diários).</a:t>
            </a:r>
            <a:endParaRPr lang="pt-BR" sz="1800" b="0" strike="noStrike" spc="-1">
              <a:latin typeface="Arial"/>
            </a:endParaRPr>
          </a:p>
        </p:txBody>
      </p:sp>
    </p:spTree>
    <p:extLst>
      <p:ext uri="{BB962C8B-B14F-4D97-AF65-F5344CB8AC3E}">
        <p14:creationId xmlns:p14="http://schemas.microsoft.com/office/powerpoint/2010/main" val="995782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60"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RF#07:</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Será mostrado um relatório de fadiga muscular a partir dos grupos musculares, com base nos treinos realizados.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Isso será feito com base em um treino onde o correto seria o usuário, ao exercitar um grupo muscular, deve esperar 48h para exercitá-lo novamente.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Quando o usuário selecionar seu treino, irá aparecer um aviso na tela com uma imagem ilustrando os músculos fadigados e isso será feito apenas se o caso se adequar ao risco de fadiga (2 dias) e fadiga (3 dias).</a:t>
            </a:r>
            <a:endParaRPr lang="pt-BR" sz="2000" b="0" strike="noStrike" spc="-1">
              <a:latin typeface="Arial"/>
            </a:endParaRPr>
          </a:p>
        </p:txBody>
      </p:sp>
    </p:spTree>
    <p:extLst>
      <p:ext uri="{BB962C8B-B14F-4D97-AF65-F5344CB8AC3E}">
        <p14:creationId xmlns:p14="http://schemas.microsoft.com/office/powerpoint/2010/main" val="36642575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62"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RF#08:</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Exibir gráficos e tabelas sobre o histórico de Dobras Cutâneas.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 escolha da dobra cutânea, será feita a partir de um campo de seleção e o período através dos campos de data de início e de término.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terá duas opções: Gerar Gráfico ou Gerar Tabela. </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Gráfico de linha, eixo X tempo (dias) e o eixo Y medida dobra cutânea em (mm ou cm) </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Tabela com duas colunas (data e medida da dobra cutânea).</a:t>
            </a:r>
            <a:endParaRPr lang="pt-BR" sz="1800" b="0" strike="noStrike" spc="-1">
              <a:latin typeface="Arial"/>
            </a:endParaRPr>
          </a:p>
          <a:p>
            <a:pPr>
              <a:lnSpc>
                <a:spcPct val="100000"/>
              </a:lnSpc>
            </a:pPr>
            <a:endParaRPr lang="pt-BR" sz="1800" b="0" strike="noStrike" spc="-1">
              <a:latin typeface="Arial"/>
            </a:endParaRPr>
          </a:p>
        </p:txBody>
      </p:sp>
    </p:spTree>
    <p:extLst>
      <p:ext uri="{BB962C8B-B14F-4D97-AF65-F5344CB8AC3E}">
        <p14:creationId xmlns:p14="http://schemas.microsoft.com/office/powerpoint/2010/main" val="18504290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sp>
        <p:nvSpPr>
          <p:cNvPr id="64"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normAutofit/>
          </a:bodyPr>
          <a:lstStyle/>
          <a:p>
            <a:pPr marL="91440" indent="-90720">
              <a:lnSpc>
                <a:spcPct val="90000"/>
              </a:lnSpc>
              <a:spcBef>
                <a:spcPts val="1199"/>
              </a:spcBef>
              <a:spcAft>
                <a:spcPts val="201"/>
              </a:spcAft>
              <a:buClr>
                <a:srgbClr val="AD1F1F"/>
              </a:buClr>
              <a:buFont typeface="Calibri"/>
              <a:buChar char=" "/>
            </a:pPr>
            <a:r>
              <a:rPr lang="pt-BR" sz="2000" b="0" strike="noStrike" spc="-1">
                <a:solidFill>
                  <a:srgbClr val="404040"/>
                </a:solidFill>
                <a:latin typeface="Calibri"/>
              </a:rPr>
              <a:t>Requisito RF#09:</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Exibir gráficos e tabelas sobre o histórico de Taxa de Gordura Corporal do usuário. </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A escolha da dobra cutânea da qual ele quer saber a porcentagem de gordura (Peitoral, Tríceps, Subscapular, etc), será feita a partir de um campo de seleção e o período através dos campos de data de início e de término.</a:t>
            </a:r>
            <a:endParaRPr lang="pt-BR" sz="2000" b="0" strike="noStrike" spc="-1">
              <a:latin typeface="Arial"/>
            </a:endParaRPr>
          </a:p>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No final terá duas opções: Gerar Gráfico ou Gerar Tabela. </a:t>
            </a:r>
            <a:endParaRPr lang="pt-BR" sz="20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Gráfico de linha, eixo X tempo (dias) e o eixo Y taxa de gordura da dobra cutânea escolhida (porcentagem).</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Tabela com duas colunas (data e taxa de gordura da dobra cutânea escolhida).</a:t>
            </a:r>
            <a:endParaRPr lang="pt-BR" sz="1800" b="0" strike="noStrike" spc="-1">
              <a:latin typeface="Arial"/>
            </a:endParaRPr>
          </a:p>
          <a:p>
            <a:pPr>
              <a:lnSpc>
                <a:spcPct val="100000"/>
              </a:lnSpc>
            </a:pPr>
            <a:endParaRPr lang="pt-BR" sz="1800" b="0" strike="noStrike" spc="-1">
              <a:latin typeface="Arial"/>
            </a:endParaRPr>
          </a:p>
        </p:txBody>
      </p:sp>
    </p:spTree>
    <p:extLst>
      <p:ext uri="{BB962C8B-B14F-4D97-AF65-F5344CB8AC3E}">
        <p14:creationId xmlns:p14="http://schemas.microsoft.com/office/powerpoint/2010/main" val="22409121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Requisitos</a:t>
            </a:r>
            <a:endParaRPr lang="pt-BR" sz="4800" b="0" strike="noStrike" spc="-1">
              <a:latin typeface="Arial"/>
            </a:endParaRPr>
          </a:p>
        </p:txBody>
      </p:sp>
      <p:graphicFrame>
        <p:nvGraphicFramePr>
          <p:cNvPr id="66" name="Table 2"/>
          <p:cNvGraphicFramePr/>
          <p:nvPr/>
        </p:nvGraphicFramePr>
        <p:xfrm>
          <a:off x="1208520" y="1986120"/>
          <a:ext cx="9946800" cy="3963600"/>
        </p:xfrm>
        <a:graphic>
          <a:graphicData uri="http://schemas.openxmlformats.org/drawingml/2006/table">
            <a:tbl>
              <a:tblPr/>
              <a:tblGrid>
                <a:gridCol w="5039640">
                  <a:extLst>
                    <a:ext uri="{9D8B030D-6E8A-4147-A177-3AD203B41FA5}">
                      <a16:colId xmlns:a16="http://schemas.microsoft.com/office/drawing/2014/main" val="20000"/>
                    </a:ext>
                  </a:extLst>
                </a:gridCol>
                <a:gridCol w="4907160">
                  <a:extLst>
                    <a:ext uri="{9D8B030D-6E8A-4147-A177-3AD203B41FA5}">
                      <a16:colId xmlns:a16="http://schemas.microsoft.com/office/drawing/2014/main" val="20001"/>
                    </a:ext>
                  </a:extLst>
                </a:gridCol>
              </a:tblGrid>
              <a:tr h="396360">
                <a:tc>
                  <a:txBody>
                    <a:bodyPr/>
                    <a:lstStyle/>
                    <a:p>
                      <a:pPr algn="ctr">
                        <a:lnSpc>
                          <a:spcPct val="100000"/>
                        </a:lnSpc>
                      </a:pPr>
                      <a:r>
                        <a:rPr lang="pt-BR" sz="1800" b="1" strike="noStrike" spc="-1">
                          <a:solidFill>
                            <a:srgbClr val="FFFFFF"/>
                          </a:solidFill>
                          <a:latin typeface="Calibri"/>
                        </a:rPr>
                        <a:t>Identificador Requisito Funcional</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2F426A"/>
                    </a:solidFill>
                  </a:tcPr>
                </a:tc>
                <a:tc>
                  <a:txBody>
                    <a:bodyPr/>
                    <a:lstStyle/>
                    <a:p>
                      <a:pPr algn="ctr">
                        <a:lnSpc>
                          <a:spcPts val="1199"/>
                        </a:lnSpc>
                      </a:pPr>
                      <a:endParaRPr lang="pt-BR" sz="1800" b="0" strike="noStrike" spc="-1">
                        <a:latin typeface="Arial"/>
                      </a:endParaRPr>
                    </a:p>
                    <a:p>
                      <a:pPr algn="ctr">
                        <a:lnSpc>
                          <a:spcPts val="1199"/>
                        </a:lnSpc>
                      </a:pPr>
                      <a:r>
                        <a:rPr lang="pt-BR" sz="1800" b="1" strike="noStrike" spc="-1">
                          <a:solidFill>
                            <a:srgbClr val="FFFFFF"/>
                          </a:solidFill>
                          <a:latin typeface="Calibri"/>
                        </a:rPr>
                        <a:t>Priorização Final</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2F426A"/>
                    </a:solidFill>
                  </a:tcPr>
                </a:tc>
                <a:extLst>
                  <a:ext uri="{0D108BD9-81ED-4DB2-BD59-A6C34878D82A}">
                    <a16:rowId xmlns:a16="http://schemas.microsoft.com/office/drawing/2014/main" val="10000"/>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#01</a:t>
                      </a:r>
                      <a:endParaRPr lang="pt-BR"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DCED3"/>
                    </a:solidFill>
                  </a:tcPr>
                </a:tc>
                <a:extLst>
                  <a:ext uri="{0D108BD9-81ED-4DB2-BD59-A6C34878D82A}">
                    <a16:rowId xmlns:a16="http://schemas.microsoft.com/office/drawing/2014/main" val="10001"/>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#02</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#03</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3"/>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#04</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4"/>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#05</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5"/>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#06</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6"/>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#07</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7"/>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#08</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Performance</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8"/>
                  </a:ext>
                </a:extLst>
              </a:tr>
              <a:tr h="396360">
                <a:tc>
                  <a:txBody>
                    <a:bodyPr/>
                    <a:lstStyle/>
                    <a:p>
                      <a:pPr algn="ctr">
                        <a:lnSpc>
                          <a:spcPts val="1199"/>
                        </a:lnSpc>
                      </a:pPr>
                      <a:endParaRPr lang="pt-BR" sz="1800" b="0" strike="noStrike" spc="-1">
                        <a:latin typeface="Arial"/>
                      </a:endParaRPr>
                    </a:p>
                    <a:p>
                      <a:pPr algn="ctr">
                        <a:lnSpc>
                          <a:spcPts val="1199"/>
                        </a:lnSpc>
                      </a:pPr>
                      <a:r>
                        <a:rPr lang="pt-BR" sz="1800" b="0" strike="noStrike" spc="-1">
                          <a:solidFill>
                            <a:srgbClr val="FFFFFF"/>
                          </a:solidFill>
                          <a:latin typeface="Calibri"/>
                        </a:rPr>
                        <a:t>RF #09</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gn="ctr">
                        <a:lnSpc>
                          <a:spcPct val="100000"/>
                        </a:lnSpc>
                      </a:pPr>
                      <a:r>
                        <a:rPr lang="pt-BR" sz="1800" b="1" strike="noStrike" spc="-1">
                          <a:solidFill>
                            <a:srgbClr val="000000"/>
                          </a:solidFill>
                          <a:latin typeface="Calibri"/>
                        </a:rPr>
                        <a:t>Deve ser feito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021329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Documento de Casos de Uso</a:t>
            </a:r>
            <a:endParaRPr lang="pt-BR" sz="4800" b="0" strike="noStrike" spc="-1">
              <a:latin typeface="Arial"/>
            </a:endParaRPr>
          </a:p>
        </p:txBody>
      </p:sp>
      <p:sp>
        <p:nvSpPr>
          <p:cNvPr id="68"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91440" indent="-90720">
              <a:lnSpc>
                <a:spcPct val="90000"/>
              </a:lnSpc>
              <a:spcBef>
                <a:spcPts val="1199"/>
              </a:spcBef>
              <a:spcAft>
                <a:spcPts val="201"/>
              </a:spcAft>
              <a:buClr>
                <a:srgbClr val="AD1F1F"/>
              </a:buClr>
              <a:buFont typeface="Arial"/>
              <a:buChar char="•"/>
            </a:pPr>
            <a:r>
              <a:rPr lang="pt-BR" sz="2000" b="0" strike="noStrike" spc="-1">
                <a:solidFill>
                  <a:srgbClr val="404040"/>
                </a:solidFill>
                <a:latin typeface="Calibri"/>
              </a:rPr>
              <a:t>Concluímos cerca de 40% do caso de uso.</a:t>
            </a:r>
            <a:endParaRPr lang="pt-BR" sz="2000" b="0" strike="noStrike" spc="-1">
              <a:latin typeface="Arial"/>
            </a:endParaRPr>
          </a:p>
          <a:p>
            <a:pPr>
              <a:lnSpc>
                <a:spcPct val="90000"/>
              </a:lnSpc>
              <a:spcBef>
                <a:spcPts val="1199"/>
              </a:spcBef>
              <a:spcAft>
                <a:spcPts val="201"/>
              </a:spcAft>
            </a:pPr>
            <a:endParaRPr lang="pt-BR" sz="2000" b="0" strike="noStrike" spc="-1">
              <a:latin typeface="Arial"/>
            </a:endParaRPr>
          </a:p>
        </p:txBody>
      </p:sp>
    </p:spTree>
    <p:extLst>
      <p:ext uri="{BB962C8B-B14F-4D97-AF65-F5344CB8AC3E}">
        <p14:creationId xmlns:p14="http://schemas.microsoft.com/office/powerpoint/2010/main" val="4470375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m 1"/>
          <p:cNvPicPr/>
          <p:nvPr/>
        </p:nvPicPr>
        <p:blipFill>
          <a:blip r:embed="rId2"/>
          <a:srcRect l="788"/>
          <a:stretch/>
        </p:blipFill>
        <p:spPr>
          <a:xfrm>
            <a:off x="1097280" y="0"/>
            <a:ext cx="10136160" cy="6321600"/>
          </a:xfrm>
          <a:prstGeom prst="rect">
            <a:avLst/>
          </a:prstGeom>
          <a:ln>
            <a:noFill/>
          </a:ln>
        </p:spPr>
      </p:pic>
    </p:spTree>
    <p:extLst>
      <p:ext uri="{BB962C8B-B14F-4D97-AF65-F5344CB8AC3E}">
        <p14:creationId xmlns:p14="http://schemas.microsoft.com/office/powerpoint/2010/main" val="8904110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m 3"/>
          <p:cNvPicPr/>
          <p:nvPr/>
        </p:nvPicPr>
        <p:blipFill>
          <a:blip r:embed="rId2"/>
          <a:stretch/>
        </p:blipFill>
        <p:spPr>
          <a:xfrm>
            <a:off x="0" y="0"/>
            <a:ext cx="12191400" cy="6308640"/>
          </a:xfrm>
          <a:prstGeom prst="rect">
            <a:avLst/>
          </a:prstGeom>
          <a:ln>
            <a:noFill/>
          </a:ln>
        </p:spPr>
      </p:pic>
    </p:spTree>
    <p:extLst>
      <p:ext uri="{BB962C8B-B14F-4D97-AF65-F5344CB8AC3E}">
        <p14:creationId xmlns:p14="http://schemas.microsoft.com/office/powerpoint/2010/main" val="11028254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m 3"/>
          <p:cNvPicPr/>
          <p:nvPr/>
        </p:nvPicPr>
        <p:blipFill>
          <a:blip r:embed="rId2"/>
          <a:srcRect l="526" t="433" r="249"/>
          <a:stretch/>
        </p:blipFill>
        <p:spPr>
          <a:xfrm>
            <a:off x="0" y="0"/>
            <a:ext cx="12191400" cy="6327000"/>
          </a:xfrm>
          <a:prstGeom prst="rect">
            <a:avLst/>
          </a:prstGeom>
          <a:ln>
            <a:noFill/>
          </a:ln>
        </p:spPr>
      </p:pic>
    </p:spTree>
    <p:extLst>
      <p:ext uri="{BB962C8B-B14F-4D97-AF65-F5344CB8AC3E}">
        <p14:creationId xmlns:p14="http://schemas.microsoft.com/office/powerpoint/2010/main" val="17606243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m 1"/>
          <p:cNvPicPr/>
          <p:nvPr/>
        </p:nvPicPr>
        <p:blipFill>
          <a:blip r:embed="rId2"/>
          <a:stretch/>
        </p:blipFill>
        <p:spPr>
          <a:xfrm>
            <a:off x="0" y="0"/>
            <a:ext cx="12191400" cy="6334920"/>
          </a:xfrm>
          <a:prstGeom prst="rect">
            <a:avLst/>
          </a:prstGeom>
          <a:ln>
            <a:noFill/>
          </a:ln>
        </p:spPr>
      </p:pic>
    </p:spTree>
    <p:extLst>
      <p:ext uri="{BB962C8B-B14F-4D97-AF65-F5344CB8AC3E}">
        <p14:creationId xmlns:p14="http://schemas.microsoft.com/office/powerpoint/2010/main" val="5606513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7ABF08-4791-4A3D-A11F-8008E60CCE5B}"/>
              </a:ext>
            </a:extLst>
          </p:cNvPr>
          <p:cNvSpPr>
            <a:spLocks noGrp="1"/>
          </p:cNvSpPr>
          <p:nvPr>
            <p:ph type="title"/>
          </p:nvPr>
        </p:nvSpPr>
        <p:spPr>
          <a:xfrm>
            <a:off x="1451579" y="804519"/>
            <a:ext cx="9603275" cy="1011029"/>
          </a:xfrm>
        </p:spPr>
        <p:txBody>
          <a:bodyPr/>
          <a:lstStyle/>
          <a:p>
            <a:r>
              <a:rPr lang="pt-BR" dirty="0"/>
              <a:t>Termo de Abertura - Objetivo</a:t>
            </a:r>
          </a:p>
        </p:txBody>
      </p:sp>
      <p:sp>
        <p:nvSpPr>
          <p:cNvPr id="3" name="Espaço Reservado para Conteúdo 2">
            <a:extLst>
              <a:ext uri="{FF2B5EF4-FFF2-40B4-BE49-F238E27FC236}">
                <a16:creationId xmlns:a16="http://schemas.microsoft.com/office/drawing/2014/main" id="{B8CA9368-9A9E-418E-9E3B-4346CC090F0A}"/>
              </a:ext>
            </a:extLst>
          </p:cNvPr>
          <p:cNvSpPr>
            <a:spLocks noGrp="1"/>
          </p:cNvSpPr>
          <p:nvPr>
            <p:ph idx="1"/>
          </p:nvPr>
        </p:nvSpPr>
        <p:spPr/>
        <p:txBody>
          <a:bodyPr/>
          <a:lstStyle/>
          <a:p>
            <a:pPr algn="just">
              <a:buFont typeface="Arial" panose="020B0604020202020204" pitchFamily="34" charset="0"/>
              <a:buChar char="•"/>
            </a:pPr>
            <a:r>
              <a:rPr lang="pt-BR" dirty="0"/>
              <a:t>O projeto Mais Saúde São João, visa desenvolver um aplicativo para uso populacional, visando o cuidado pessoal principalmente, através do esporte e alimentação. Esta ideia teve início com a observação da necessidade de uma atenção mais específica á saúde do cidadão sanjoanense, visando  todas as faixas etárias, afim de promover uma melhoria na vitalidade dos moradores.</a:t>
            </a:r>
          </a:p>
          <a:p>
            <a:pPr algn="just">
              <a:buFont typeface="Arial" panose="020B0604020202020204" pitchFamily="34" charset="0"/>
              <a:buChar char="•"/>
            </a:pPr>
            <a:r>
              <a:rPr lang="pt-BR" dirty="0"/>
              <a:t>Para tal , o projeto fora  dividido em 9 módulos, que possuem suas funções e características bem claras, convergindo em um objetivo final, o feitio do projeto completo.</a:t>
            </a:r>
          </a:p>
          <a:p>
            <a:pPr algn="just">
              <a:buFont typeface="Arial" panose="020B0604020202020204" pitchFamily="34" charset="0"/>
              <a:buChar char="•"/>
            </a:pPr>
            <a:r>
              <a:rPr lang="pt-BR" dirty="0"/>
              <a:t>Neste âmbito, os módulos e suas funcionalidades de dividem em;</a:t>
            </a:r>
          </a:p>
          <a:p>
            <a:pPr algn="just">
              <a:buFont typeface="Arial" panose="020B0604020202020204" pitchFamily="34" charset="0"/>
              <a:buChar char="•"/>
            </a:pPr>
            <a:endParaRPr lang="pt-BR" dirty="0"/>
          </a:p>
          <a:p>
            <a:pPr algn="just">
              <a:buNone/>
            </a:pPr>
            <a:endParaRPr lang="pt-BR" dirty="0"/>
          </a:p>
        </p:txBody>
      </p:sp>
    </p:spTree>
    <p:extLst>
      <p:ext uri="{BB962C8B-B14F-4D97-AF65-F5344CB8AC3E}">
        <p14:creationId xmlns:p14="http://schemas.microsoft.com/office/powerpoint/2010/main" val="1443477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ABE70203-1EA7-4276-999F-D1AEB854B42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628082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m 1"/>
          <p:cNvPicPr/>
          <p:nvPr/>
        </p:nvPicPr>
        <p:blipFill>
          <a:blip r:embed="rId2"/>
          <a:srcRect l="537"/>
          <a:stretch/>
        </p:blipFill>
        <p:spPr>
          <a:xfrm>
            <a:off x="0" y="0"/>
            <a:ext cx="12191400" cy="6317640"/>
          </a:xfrm>
          <a:prstGeom prst="rect">
            <a:avLst/>
          </a:prstGeom>
          <a:ln>
            <a:noFill/>
          </a:ln>
        </p:spPr>
      </p:pic>
    </p:spTree>
    <p:extLst>
      <p:ext uri="{BB962C8B-B14F-4D97-AF65-F5344CB8AC3E}">
        <p14:creationId xmlns:p14="http://schemas.microsoft.com/office/powerpoint/2010/main" val="26608059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m 73"/>
          <p:cNvPicPr/>
          <p:nvPr/>
        </p:nvPicPr>
        <p:blipFill>
          <a:blip r:embed="rId2"/>
          <a:stretch/>
        </p:blipFill>
        <p:spPr>
          <a:xfrm>
            <a:off x="360" y="0"/>
            <a:ext cx="12191760" cy="5720400"/>
          </a:xfrm>
          <a:prstGeom prst="rect">
            <a:avLst/>
          </a:prstGeom>
          <a:ln>
            <a:noFill/>
          </a:ln>
        </p:spPr>
      </p:pic>
    </p:spTree>
    <p:extLst>
      <p:ext uri="{BB962C8B-B14F-4D97-AF65-F5344CB8AC3E}">
        <p14:creationId xmlns:p14="http://schemas.microsoft.com/office/powerpoint/2010/main" val="40788325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m 74"/>
          <p:cNvPicPr/>
          <p:nvPr/>
        </p:nvPicPr>
        <p:blipFill>
          <a:blip r:embed="rId2"/>
          <a:stretch/>
        </p:blipFill>
        <p:spPr>
          <a:xfrm>
            <a:off x="360" y="0"/>
            <a:ext cx="12191760" cy="5655600"/>
          </a:xfrm>
          <a:prstGeom prst="rect">
            <a:avLst/>
          </a:prstGeom>
          <a:ln>
            <a:noFill/>
          </a:ln>
        </p:spPr>
      </p:pic>
    </p:spTree>
    <p:extLst>
      <p:ext uri="{BB962C8B-B14F-4D97-AF65-F5344CB8AC3E}">
        <p14:creationId xmlns:p14="http://schemas.microsoft.com/office/powerpoint/2010/main" val="37252238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Ana Carolina Borges Flora</a:t>
            </a:r>
            <a:endParaRPr lang="pt-BR" sz="4800" b="0" strike="noStrike" spc="-1">
              <a:latin typeface="Arial"/>
            </a:endParaRPr>
          </a:p>
        </p:txBody>
      </p:sp>
      <p:sp>
        <p:nvSpPr>
          <p:cNvPr id="77"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DBA</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Visão;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Requisitos;</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Caso de uso.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Principais dificuldades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Desenvolver o Documento de Requisitos e o Documento de Caso de Uso.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a:p>
            <a:pPr>
              <a:lnSpc>
                <a:spcPct val="90000"/>
              </a:lnSpc>
              <a:spcBef>
                <a:spcPts val="1199"/>
              </a:spcBef>
              <a:spcAft>
                <a:spcPts val="201"/>
              </a:spcAft>
            </a:pPr>
            <a:endParaRPr lang="pt-BR" sz="1400" b="0" strike="noStrike" spc="-1">
              <a:latin typeface="Arial"/>
            </a:endParaRPr>
          </a:p>
        </p:txBody>
      </p:sp>
    </p:spTree>
    <p:extLst>
      <p:ext uri="{BB962C8B-B14F-4D97-AF65-F5344CB8AC3E}">
        <p14:creationId xmlns:p14="http://schemas.microsoft.com/office/powerpoint/2010/main" val="13822574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Bruna Gadelha Barros</a:t>
            </a:r>
            <a:endParaRPr lang="pt-BR" sz="4800" b="0" strike="noStrike" spc="-1">
              <a:latin typeface="Arial"/>
            </a:endParaRPr>
          </a:p>
        </p:txBody>
      </p:sp>
      <p:sp>
        <p:nvSpPr>
          <p:cNvPr id="79"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DBA</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Visão;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Requisitos;</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e desenvolvimento do Caso de uso .</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Principais dificuldades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Compreender o documento de requisito e o de caso de uso.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a:p>
            <a:pPr>
              <a:lnSpc>
                <a:spcPct val="90000"/>
              </a:lnSpc>
              <a:spcBef>
                <a:spcPts val="1199"/>
              </a:spcBef>
              <a:spcAft>
                <a:spcPts val="201"/>
              </a:spcAft>
            </a:pPr>
            <a:endParaRPr lang="pt-BR" sz="1400" b="0" strike="noStrike" spc="-1">
              <a:latin typeface="Arial"/>
            </a:endParaRPr>
          </a:p>
        </p:txBody>
      </p:sp>
    </p:spTree>
    <p:extLst>
      <p:ext uri="{BB962C8B-B14F-4D97-AF65-F5344CB8AC3E}">
        <p14:creationId xmlns:p14="http://schemas.microsoft.com/office/powerpoint/2010/main" val="14917816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Demétrius Alves Cabral Filho</a:t>
            </a:r>
            <a:endParaRPr lang="pt-BR" sz="4800" b="0" strike="noStrike" spc="-1">
              <a:latin typeface="Arial"/>
            </a:endParaRPr>
          </a:p>
        </p:txBody>
      </p:sp>
      <p:sp>
        <p:nvSpPr>
          <p:cNvPr id="81"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Analista</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Visão;</a:t>
            </a:r>
            <a:endParaRPr lang="pt-BR" sz="14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Requisitos;</a:t>
            </a:r>
            <a:endParaRPr lang="pt-BR" sz="14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Caso de Uso.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Principais dificuldades</a:t>
            </a:r>
            <a:endParaRPr lang="pt-BR" sz="18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Organização;</a:t>
            </a:r>
            <a:endParaRPr lang="pt-BR" sz="14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Disposição;</a:t>
            </a:r>
            <a:endParaRPr lang="pt-BR" sz="14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Produtividade.</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a:t>
            </a:r>
            <a:endParaRPr lang="pt-BR" sz="18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Processos menos burocráticos;</a:t>
            </a:r>
            <a:endParaRPr lang="pt-BR" sz="1400" b="0" strike="noStrike" spc="-1">
              <a:latin typeface="Arial"/>
            </a:endParaRPr>
          </a:p>
          <a:p>
            <a:pPr marL="932760" lvl="4"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com foco no produto.</a:t>
            </a:r>
            <a:endParaRPr lang="pt-BR" sz="1400" b="0" strike="noStrike" spc="-1">
              <a:latin typeface="Arial"/>
            </a:endParaRPr>
          </a:p>
          <a:p>
            <a:pPr marL="384120">
              <a:lnSpc>
                <a:spcPct val="90000"/>
              </a:lnSpc>
              <a:spcBef>
                <a:spcPts val="201"/>
              </a:spcBef>
              <a:spcAft>
                <a:spcPts val="400"/>
              </a:spcAft>
            </a:pPr>
            <a:r>
              <a:rPr lang="pt-BR" sz="1400" b="0" strike="noStrike" spc="-1">
                <a:solidFill>
                  <a:srgbClr val="404040"/>
                </a:solidFill>
                <a:latin typeface="Calibri"/>
              </a:rPr>
              <a:t>	</a:t>
            </a:r>
            <a:endParaRPr lang="pt-BR" sz="1400" b="0" strike="noStrike" spc="-1">
              <a:latin typeface="Arial"/>
            </a:endParaRPr>
          </a:p>
        </p:txBody>
      </p:sp>
    </p:spTree>
    <p:extLst>
      <p:ext uri="{BB962C8B-B14F-4D97-AF65-F5344CB8AC3E}">
        <p14:creationId xmlns:p14="http://schemas.microsoft.com/office/powerpoint/2010/main" val="4647691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Isabela Martins de Paula</a:t>
            </a:r>
            <a:endParaRPr lang="pt-BR" sz="4800" b="0" strike="noStrike" spc="-1">
              <a:latin typeface="Arial"/>
            </a:endParaRPr>
          </a:p>
        </p:txBody>
      </p:sp>
      <p:sp>
        <p:nvSpPr>
          <p:cNvPr id="83"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Desenvolvedora</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Logo;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Template;</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Caso de Uso.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Principais dificuldades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minha principal dificuldade no projeto foi o fato de mesmo que minha função seja desenvolvedora, eu tenho dificuldade em programar, o que inicialmente me deixou preocupada.  </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a:p>
            <a:pPr>
              <a:lnSpc>
                <a:spcPct val="90000"/>
              </a:lnSpc>
              <a:spcBef>
                <a:spcPts val="1199"/>
              </a:spcBef>
              <a:spcAft>
                <a:spcPts val="201"/>
              </a:spcAft>
            </a:pPr>
            <a:endParaRPr lang="pt-BR" sz="1400" b="0" strike="noStrike" spc="-1">
              <a:latin typeface="Arial"/>
            </a:endParaRPr>
          </a:p>
        </p:txBody>
      </p:sp>
    </p:spTree>
    <p:extLst>
      <p:ext uri="{BB962C8B-B14F-4D97-AF65-F5344CB8AC3E}">
        <p14:creationId xmlns:p14="http://schemas.microsoft.com/office/powerpoint/2010/main" val="28973226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Natainá Novaes Silva Barbosa</a:t>
            </a:r>
            <a:endParaRPr lang="pt-BR" sz="4800" b="0" strike="noStrike" spc="-1">
              <a:latin typeface="Arial"/>
            </a:endParaRPr>
          </a:p>
        </p:txBody>
      </p:sp>
      <p:sp>
        <p:nvSpPr>
          <p:cNvPr id="85"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Desenvolvedora</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Logo;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Template;</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diagrama de Caso de Uso;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Power Point da Apresentação do módulo 05.</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 Principais dificuldades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Pedir para que uma pessoa fizesse determinada tarefa, entender o caso de uso (é um pouco complexo) e encaixar nas datas previstas para o término de cada atividade. </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p:txBody>
      </p:sp>
    </p:spTree>
    <p:extLst>
      <p:ext uri="{BB962C8B-B14F-4D97-AF65-F5344CB8AC3E}">
        <p14:creationId xmlns:p14="http://schemas.microsoft.com/office/powerpoint/2010/main" val="38125779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Sérgio Luis Barbosa Felipeti  </a:t>
            </a:r>
            <a:endParaRPr lang="pt-BR" sz="4800" b="0" strike="noStrike" spc="-1">
              <a:latin typeface="Arial"/>
            </a:endParaRPr>
          </a:p>
        </p:txBody>
      </p:sp>
      <p:sp>
        <p:nvSpPr>
          <p:cNvPr id="87" name="CustomShape 2"/>
          <p:cNvSpPr/>
          <p:nvPr/>
        </p:nvSpPr>
        <p:spPr>
          <a:xfrm>
            <a:off x="1097280" y="1845720"/>
            <a:ext cx="10057680" cy="402264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lstStyle/>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Desenvolvedor</a:t>
            </a:r>
            <a:endParaRPr lang="pt-BR" sz="18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Atividades que trabalhou no Bimestre</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Documentação do Documento de Requisitos;</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Logo;</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Template;</a:t>
            </a:r>
            <a:endParaRPr lang="pt-BR" sz="14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Desenvolvimento do diagrama de Caso de uso e protótipo.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Principais dificuldades </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a:p>
            <a:pPr marL="384120" lvl="1" indent="-182160">
              <a:lnSpc>
                <a:spcPct val="90000"/>
              </a:lnSpc>
              <a:spcBef>
                <a:spcPts val="201"/>
              </a:spcBef>
              <a:spcAft>
                <a:spcPts val="400"/>
              </a:spcAft>
              <a:buClr>
                <a:srgbClr val="AD1F1F"/>
              </a:buClr>
              <a:buFont typeface="Arial"/>
              <a:buChar char="•"/>
            </a:pPr>
            <a:r>
              <a:rPr lang="pt-BR" sz="1800" b="0" strike="noStrike" spc="-1">
                <a:solidFill>
                  <a:srgbClr val="404040"/>
                </a:solidFill>
                <a:latin typeface="Calibri"/>
              </a:rPr>
              <a:t>Sugestões </a:t>
            </a:r>
            <a:endParaRPr lang="pt-BR" sz="1800" b="0" strike="noStrike" spc="-1">
              <a:latin typeface="Arial"/>
            </a:endParaRPr>
          </a:p>
          <a:p>
            <a:pPr marL="749880" lvl="3" indent="-182160">
              <a:lnSpc>
                <a:spcPct val="90000"/>
              </a:lnSpc>
              <a:spcBef>
                <a:spcPts val="201"/>
              </a:spcBef>
              <a:spcAft>
                <a:spcPts val="400"/>
              </a:spcAft>
              <a:buClr>
                <a:srgbClr val="AD1F1F"/>
              </a:buClr>
              <a:buFont typeface="Calibri"/>
              <a:buChar char="◦"/>
            </a:pPr>
            <a:r>
              <a:rPr lang="pt-BR" sz="1400" b="0" strike="noStrike" spc="-1">
                <a:solidFill>
                  <a:srgbClr val="404040"/>
                </a:solidFill>
                <a:latin typeface="Calibri"/>
              </a:rPr>
              <a:t>Não tenho.</a:t>
            </a:r>
            <a:endParaRPr lang="pt-BR" sz="1400" b="0" strike="noStrike" spc="-1">
              <a:latin typeface="Arial"/>
            </a:endParaRPr>
          </a:p>
          <a:p>
            <a:pPr>
              <a:lnSpc>
                <a:spcPct val="90000"/>
              </a:lnSpc>
              <a:spcBef>
                <a:spcPts val="1199"/>
              </a:spcBef>
              <a:spcAft>
                <a:spcPts val="201"/>
              </a:spcAft>
            </a:pPr>
            <a:endParaRPr lang="pt-BR" sz="1400" b="0" strike="noStrike" spc="-1">
              <a:latin typeface="Arial"/>
            </a:endParaRPr>
          </a:p>
        </p:txBody>
      </p:sp>
    </p:spTree>
    <p:extLst>
      <p:ext uri="{BB962C8B-B14F-4D97-AF65-F5344CB8AC3E}">
        <p14:creationId xmlns:p14="http://schemas.microsoft.com/office/powerpoint/2010/main" val="2071698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1097280" y="286560"/>
            <a:ext cx="10057680" cy="145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85000"/>
              </a:lnSpc>
            </a:pPr>
            <a:r>
              <a:rPr lang="pt-BR" sz="4800" b="0" strike="noStrike" spc="-46">
                <a:solidFill>
                  <a:srgbClr val="404040"/>
                </a:solidFill>
                <a:latin typeface="Calibri Light"/>
              </a:rPr>
              <a:t>Notas</a:t>
            </a:r>
            <a:endParaRPr lang="pt-BR" sz="4800" b="0" strike="noStrike" spc="-1">
              <a:latin typeface="Arial"/>
            </a:endParaRPr>
          </a:p>
        </p:txBody>
      </p:sp>
      <p:graphicFrame>
        <p:nvGraphicFramePr>
          <p:cNvPr id="89" name="Table 2"/>
          <p:cNvGraphicFramePr/>
          <p:nvPr/>
        </p:nvGraphicFramePr>
        <p:xfrm>
          <a:off x="1097280" y="2324520"/>
          <a:ext cx="10058040" cy="2966040"/>
        </p:xfrm>
        <a:graphic>
          <a:graphicData uri="http://schemas.openxmlformats.org/drawingml/2006/table">
            <a:tbl>
              <a:tblPr/>
              <a:tblGrid>
                <a:gridCol w="5040720">
                  <a:extLst>
                    <a:ext uri="{9D8B030D-6E8A-4147-A177-3AD203B41FA5}">
                      <a16:colId xmlns:a16="http://schemas.microsoft.com/office/drawing/2014/main" val="20000"/>
                    </a:ext>
                  </a:extLst>
                </a:gridCol>
                <a:gridCol w="5017320">
                  <a:extLst>
                    <a:ext uri="{9D8B030D-6E8A-4147-A177-3AD203B41FA5}">
                      <a16:colId xmlns:a16="http://schemas.microsoft.com/office/drawing/2014/main" val="20001"/>
                    </a:ext>
                  </a:extLst>
                </a:gridCol>
              </a:tblGrid>
              <a:tr h="370800">
                <a:tc>
                  <a:txBody>
                    <a:bodyPr/>
                    <a:lstStyle/>
                    <a:p>
                      <a:pPr>
                        <a:lnSpc>
                          <a:spcPct val="100000"/>
                        </a:lnSpc>
                      </a:pPr>
                      <a:r>
                        <a:rPr lang="pt-BR" sz="1800" b="1" strike="noStrike" spc="-1">
                          <a:solidFill>
                            <a:srgbClr val="FFFFFF"/>
                          </a:solidFill>
                          <a:latin typeface="Calibri"/>
                        </a:rPr>
                        <a:t>Integrante</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2F426A"/>
                    </a:solidFill>
                  </a:tcPr>
                </a:tc>
                <a:tc>
                  <a:txBody>
                    <a:bodyPr/>
                    <a:lstStyle/>
                    <a:p>
                      <a:pPr>
                        <a:lnSpc>
                          <a:spcPct val="100000"/>
                        </a:lnSpc>
                      </a:pPr>
                      <a:r>
                        <a:rPr lang="pt-BR" sz="1800" b="1" strike="noStrike" spc="-1">
                          <a:solidFill>
                            <a:srgbClr val="FFFFFF"/>
                          </a:solidFill>
                          <a:latin typeface="Calibri"/>
                        </a:rPr>
                        <a:t>Nota</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2F426A"/>
                    </a:solidFill>
                  </a:tcPr>
                </a:tc>
                <a:extLst>
                  <a:ext uri="{0D108BD9-81ED-4DB2-BD59-A6C34878D82A}">
                    <a16:rowId xmlns:a16="http://schemas.microsoft.com/office/drawing/2014/main" val="10000"/>
                  </a:ext>
                </a:extLst>
              </a:tr>
              <a:tr h="370800">
                <a:tc>
                  <a:txBody>
                    <a:bodyPr/>
                    <a:lstStyle/>
                    <a:p>
                      <a:pPr>
                        <a:lnSpc>
                          <a:spcPct val="100000"/>
                        </a:lnSpc>
                      </a:pPr>
                      <a:r>
                        <a:rPr lang="pt-BR" sz="1800" b="0" strike="noStrike" spc="-1">
                          <a:solidFill>
                            <a:srgbClr val="000000"/>
                          </a:solidFill>
                          <a:latin typeface="Calibri"/>
                        </a:rPr>
                        <a:t>Ana Carolina Borges Flora</a:t>
                      </a:r>
                      <a:endParaRPr lang="pt-BR"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DCED3"/>
                    </a:solidFill>
                  </a:tcPr>
                </a:tc>
                <a:tc>
                  <a:txBody>
                    <a:bodyPr/>
                    <a:lstStyle/>
                    <a:p>
                      <a:pPr>
                        <a:lnSpc>
                          <a:spcPct val="100000"/>
                        </a:lnSpc>
                      </a:pPr>
                      <a:r>
                        <a:rPr lang="pt-BR" sz="1800" b="0" strike="noStrike" spc="-1">
                          <a:solidFill>
                            <a:srgbClr val="000000"/>
                          </a:solidFill>
                          <a:latin typeface="Calibri"/>
                        </a:rPr>
                        <a:t>10</a:t>
                      </a:r>
                      <a:endParaRPr lang="pt-BR"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DCED3"/>
                    </a:solidFill>
                  </a:tcPr>
                </a:tc>
                <a:extLst>
                  <a:ext uri="{0D108BD9-81ED-4DB2-BD59-A6C34878D82A}">
                    <a16:rowId xmlns:a16="http://schemas.microsoft.com/office/drawing/2014/main" val="10001"/>
                  </a:ext>
                </a:extLst>
              </a:tr>
              <a:tr h="370800">
                <a:tc>
                  <a:txBody>
                    <a:bodyPr/>
                    <a:lstStyle/>
                    <a:p>
                      <a:pPr>
                        <a:lnSpc>
                          <a:spcPct val="100000"/>
                        </a:lnSpc>
                      </a:pPr>
                      <a:r>
                        <a:rPr lang="pt-BR" sz="1800" b="0" strike="noStrike" spc="-1">
                          <a:solidFill>
                            <a:srgbClr val="000000"/>
                          </a:solidFill>
                          <a:latin typeface="Calibri"/>
                        </a:rPr>
                        <a:t>Bruna Gadelha Barros</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pPr>
                      <a:r>
                        <a:rPr lang="pt-BR" sz="1800" b="0" strike="noStrike" spc="-1">
                          <a:solidFill>
                            <a:srgbClr val="000000"/>
                          </a:solidFill>
                          <a:latin typeface="Calibri"/>
                        </a:rPr>
                        <a:t>10</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2"/>
                  </a:ext>
                </a:extLst>
              </a:tr>
              <a:tr h="370800">
                <a:tc>
                  <a:txBody>
                    <a:bodyPr/>
                    <a:lstStyle/>
                    <a:p>
                      <a:pPr>
                        <a:lnSpc>
                          <a:spcPct val="100000"/>
                        </a:lnSpc>
                      </a:pPr>
                      <a:r>
                        <a:rPr lang="pt-BR" sz="1800" b="0" strike="noStrike" spc="-1">
                          <a:solidFill>
                            <a:srgbClr val="000000"/>
                          </a:solidFill>
                          <a:latin typeface="Calibri"/>
                        </a:rPr>
                        <a:t>Demétrius Alves Cabral Filho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tc>
                  <a:txBody>
                    <a:bodyPr/>
                    <a:lstStyle/>
                    <a:p>
                      <a:pPr>
                        <a:lnSpc>
                          <a:spcPct val="100000"/>
                        </a:lnSpc>
                      </a:pPr>
                      <a:r>
                        <a:rPr lang="pt-BR" sz="1800" b="0" strike="noStrike" spc="-1">
                          <a:solidFill>
                            <a:srgbClr val="000000"/>
                          </a:solidFill>
                          <a:latin typeface="Calibri"/>
                        </a:rPr>
                        <a:t>5.4</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3"/>
                  </a:ext>
                </a:extLst>
              </a:tr>
              <a:tr h="370800">
                <a:tc>
                  <a:txBody>
                    <a:bodyPr/>
                    <a:lstStyle/>
                    <a:p>
                      <a:pPr>
                        <a:lnSpc>
                          <a:spcPct val="100000"/>
                        </a:lnSpc>
                      </a:pPr>
                      <a:r>
                        <a:rPr lang="pt-BR" sz="1800" b="0" strike="noStrike" spc="-1">
                          <a:solidFill>
                            <a:srgbClr val="000000"/>
                          </a:solidFill>
                          <a:latin typeface="Calibri"/>
                        </a:rPr>
                        <a:t>Isabela Martins de Paula</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pPr>
                      <a:r>
                        <a:rPr lang="pt-BR" sz="1800" b="0" strike="noStrike" spc="-1">
                          <a:solidFill>
                            <a:srgbClr val="000000"/>
                          </a:solidFill>
                          <a:latin typeface="Calibri"/>
                        </a:rPr>
                        <a:t>7.7</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4"/>
                  </a:ext>
                </a:extLst>
              </a:tr>
              <a:tr h="370800">
                <a:tc>
                  <a:txBody>
                    <a:bodyPr/>
                    <a:lstStyle/>
                    <a:p>
                      <a:pPr>
                        <a:lnSpc>
                          <a:spcPct val="100000"/>
                        </a:lnSpc>
                      </a:pPr>
                      <a:r>
                        <a:rPr lang="pt-BR" sz="1800" b="0" strike="noStrike" spc="-1">
                          <a:solidFill>
                            <a:srgbClr val="000000"/>
                          </a:solidFill>
                          <a:latin typeface="Calibri"/>
                        </a:rPr>
                        <a:t>Natainá Novaes Silva Barbosa</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tc>
                  <a:txBody>
                    <a:bodyPr/>
                    <a:lstStyle/>
                    <a:p>
                      <a:pPr>
                        <a:lnSpc>
                          <a:spcPct val="100000"/>
                        </a:lnSpc>
                      </a:pPr>
                      <a:r>
                        <a:rPr lang="pt-BR" sz="1800" b="0" strike="noStrike" spc="-1">
                          <a:solidFill>
                            <a:srgbClr val="000000"/>
                          </a:solidFill>
                          <a:latin typeface="Calibri"/>
                        </a:rPr>
                        <a:t>10</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DCED3"/>
                    </a:solidFill>
                  </a:tcPr>
                </a:tc>
                <a:extLst>
                  <a:ext uri="{0D108BD9-81ED-4DB2-BD59-A6C34878D82A}">
                    <a16:rowId xmlns:a16="http://schemas.microsoft.com/office/drawing/2014/main" val="10005"/>
                  </a:ext>
                </a:extLst>
              </a:tr>
              <a:tr h="370800">
                <a:tc>
                  <a:txBody>
                    <a:bodyPr/>
                    <a:lstStyle/>
                    <a:p>
                      <a:pPr>
                        <a:lnSpc>
                          <a:spcPct val="100000"/>
                        </a:lnSpc>
                      </a:pPr>
                      <a:r>
                        <a:rPr lang="pt-BR" sz="1800" b="0" strike="noStrike" spc="-1">
                          <a:solidFill>
                            <a:srgbClr val="000000"/>
                          </a:solidFill>
                          <a:latin typeface="Calibri"/>
                        </a:rPr>
                        <a:t>Sérgio Luis Barbosa Felipeti </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tc>
                  <a:txBody>
                    <a:bodyPr/>
                    <a:lstStyle/>
                    <a:p>
                      <a:pPr>
                        <a:lnSpc>
                          <a:spcPct val="100000"/>
                        </a:lnSpc>
                      </a:pPr>
                      <a:r>
                        <a:rPr lang="pt-BR" sz="1800" b="0" strike="noStrike" spc="-1">
                          <a:solidFill>
                            <a:srgbClr val="000000"/>
                          </a:solidFill>
                          <a:latin typeface="Calibri"/>
                        </a:rPr>
                        <a:t>10</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7E8EA"/>
                    </a:solidFill>
                  </a:tcPr>
                </a:tc>
                <a:extLst>
                  <a:ext uri="{0D108BD9-81ED-4DB2-BD59-A6C34878D82A}">
                    <a16:rowId xmlns:a16="http://schemas.microsoft.com/office/drawing/2014/main" val="10006"/>
                  </a:ext>
                </a:extLst>
              </a:tr>
              <a:tr h="370440">
                <a:tc>
                  <a:txBody>
                    <a:bodyPr/>
                    <a:lstStyle/>
                    <a:p>
                      <a:pPr>
                        <a:lnSpc>
                          <a:spcPct val="100000"/>
                        </a:lnSpc>
                      </a:pPr>
                      <a:r>
                        <a:rPr lang="pt-BR" sz="1800" b="0" strike="noStrike" spc="-1">
                          <a:solidFill>
                            <a:srgbClr val="FFFFFF"/>
                          </a:solidFill>
                          <a:latin typeface="Calibri"/>
                        </a:rPr>
                        <a:t>Grupo</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tc>
                  <a:txBody>
                    <a:bodyPr/>
                    <a:lstStyle/>
                    <a:p>
                      <a:pPr>
                        <a:lnSpc>
                          <a:spcPct val="100000"/>
                        </a:lnSpc>
                      </a:pPr>
                      <a:r>
                        <a:rPr lang="pt-BR" sz="1800" b="0" strike="noStrike" spc="-1">
                          <a:solidFill>
                            <a:srgbClr val="FFFFFF"/>
                          </a:solidFill>
                          <a:latin typeface="Calibri"/>
                        </a:rPr>
                        <a:t>8.83</a:t>
                      </a:r>
                      <a:endParaRPr lang="pt-BR"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2F426A"/>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4985671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3" name="Imagem 2">
            <a:extLst>
              <a:ext uri="{FF2B5EF4-FFF2-40B4-BE49-F238E27FC236}">
                <a16:creationId xmlns:a16="http://schemas.microsoft.com/office/drawing/2014/main" id="{738C17DD-69FC-4339-9416-A378A240BB7D}"/>
              </a:ext>
            </a:extLst>
          </p:cNvPr>
          <p:cNvPicPr>
            <a:picLocks noChangeAspect="1"/>
          </p:cNvPicPr>
          <p:nvPr/>
        </p:nvPicPr>
        <p:blipFill>
          <a:blip r:embed="rId2"/>
          <a:stretch>
            <a:fillRect/>
          </a:stretch>
        </p:blipFill>
        <p:spPr>
          <a:xfrm>
            <a:off x="1" y="0"/>
            <a:ext cx="12192000" cy="7008726"/>
          </a:xfrm>
          <a:prstGeom prst="rect">
            <a:avLst/>
          </a:prstGeom>
        </p:spPr>
      </p:pic>
    </p:spTree>
    <p:extLst>
      <p:ext uri="{BB962C8B-B14F-4D97-AF65-F5344CB8AC3E}">
        <p14:creationId xmlns:p14="http://schemas.microsoft.com/office/powerpoint/2010/main" val="27204725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73351"/>
            <a:ext cx="10058400" cy="1450757"/>
          </a:xfrm>
        </p:spPr>
        <p:txBody>
          <a:bodyPr/>
          <a:lstStyle/>
          <a:p>
            <a:r>
              <a:rPr lang="pt-BR" dirty="0"/>
              <a:t>Módulo 06 – Ferramentas </a:t>
            </a:r>
            <a:r>
              <a:rPr lang="pt-BR" dirty="0" err="1"/>
              <a:t>Espostivas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Bruno </a:t>
            </a:r>
            <a:r>
              <a:rPr lang="pt-BR" dirty="0" err="1"/>
              <a:t>Manochio</a:t>
            </a:r>
            <a:r>
              <a:rPr lang="pt-BR" dirty="0"/>
              <a:t> ( Desenvolvedor)</a:t>
            </a:r>
          </a:p>
          <a:p>
            <a:pPr>
              <a:buFont typeface="Arial" panose="020B0604020202020204" pitchFamily="34" charset="0"/>
              <a:buChar char="•"/>
            </a:pPr>
            <a:r>
              <a:rPr lang="pt-BR" dirty="0"/>
              <a:t> Giovanna Tomé Camargo (DBA)</a:t>
            </a:r>
          </a:p>
          <a:p>
            <a:pPr>
              <a:buFont typeface="Arial" panose="020B0604020202020204" pitchFamily="34" charset="0"/>
              <a:buChar char="•"/>
            </a:pPr>
            <a:r>
              <a:rPr lang="pt-BR" dirty="0"/>
              <a:t> Isabela </a:t>
            </a:r>
            <a:r>
              <a:rPr lang="pt-BR" dirty="0" err="1"/>
              <a:t>Gracielly</a:t>
            </a:r>
            <a:r>
              <a:rPr lang="pt-BR" dirty="0"/>
              <a:t> (DBA)</a:t>
            </a:r>
          </a:p>
          <a:p>
            <a:pPr>
              <a:buFont typeface="Arial" panose="020B0604020202020204" pitchFamily="34" charset="0"/>
              <a:buChar char="•"/>
            </a:pPr>
            <a:r>
              <a:rPr lang="pt-BR" dirty="0"/>
              <a:t> José Rafael Ramos (Analista)</a:t>
            </a:r>
          </a:p>
          <a:p>
            <a:pPr>
              <a:buFont typeface="Arial" panose="020B0604020202020204" pitchFamily="34" charset="0"/>
              <a:buChar char="•"/>
            </a:pPr>
            <a:r>
              <a:rPr lang="pt-BR" dirty="0"/>
              <a:t> Larissa Rodrigues (Desenvolvedor)</a:t>
            </a:r>
          </a:p>
          <a:p>
            <a:pPr>
              <a:buFont typeface="Arial" panose="020B0604020202020204" pitchFamily="34" charset="0"/>
              <a:buChar char="•"/>
            </a:pPr>
            <a:r>
              <a:rPr lang="pt-BR" dirty="0"/>
              <a:t> Thales Gabriel (Desenvolvedor)</a:t>
            </a:r>
          </a:p>
          <a:p>
            <a:endParaRPr lang="pt-BR" dirty="0"/>
          </a:p>
        </p:txBody>
      </p:sp>
    </p:spTree>
    <p:extLst>
      <p:ext uri="{BB962C8B-B14F-4D97-AF65-F5344CB8AC3E}">
        <p14:creationId xmlns:p14="http://schemas.microsoft.com/office/powerpoint/2010/main" val="2169068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visão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4079" y="1805725"/>
            <a:ext cx="8203842" cy="4310544"/>
          </a:xfrm>
          <a:prstGeom prst="rect">
            <a:avLst/>
          </a:prstGeom>
        </p:spPr>
      </p:pic>
    </p:spTree>
    <p:extLst>
      <p:ext uri="{BB962C8B-B14F-4D97-AF65-F5344CB8AC3E}">
        <p14:creationId xmlns:p14="http://schemas.microsoft.com/office/powerpoint/2010/main" val="49905504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#01 – Guia de Exercícios Físicos</a:t>
            </a:r>
          </a:p>
          <a:p>
            <a:pPr>
              <a:buFont typeface="Arial" panose="020B0604020202020204" pitchFamily="34" charset="0"/>
              <a:buChar char="•"/>
            </a:pPr>
            <a:r>
              <a:rPr lang="pt-BR" dirty="0"/>
              <a:t>  Esse requisito tem como objetivo listar e exibir para a população os tipos de exercícios físicos e como realizá-los. E para o Educador Físico mostrar as possibilidades de alterar, excluir ou editar. É de extrema importância tal requisito, pois se relaciona com outros módulos e seu desempenho é essencial para a criação de futuras funções. </a:t>
            </a:r>
          </a:p>
          <a:p>
            <a:pPr marL="0" indent="0">
              <a:buNone/>
            </a:pPr>
            <a:r>
              <a:rPr lang="pt-BR" dirty="0"/>
              <a:t> Caso ocorra mau funcionamento, o projeto não será efetivo em todas as suas funções propostas.</a:t>
            </a:r>
          </a:p>
        </p:txBody>
      </p:sp>
    </p:spTree>
    <p:extLst>
      <p:ext uri="{BB962C8B-B14F-4D97-AF65-F5344CB8AC3E}">
        <p14:creationId xmlns:p14="http://schemas.microsoft.com/office/powerpoint/2010/main" val="41716387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#02 – Guia de Suplementos Alimentares</a:t>
            </a:r>
          </a:p>
          <a:p>
            <a:pPr>
              <a:buFont typeface="Arial" panose="020B0604020202020204" pitchFamily="34" charset="0"/>
              <a:buChar char="•"/>
            </a:pPr>
            <a:r>
              <a:rPr lang="pt-BR" dirty="0"/>
              <a:t> Esse requisito tem como objetivo listar e exibir para a população os suplementos alimentares e seus respectivos usos no âmbito saudável. O Educador Físico poderá alterar, excluir ou editar os respectivos suplementos.</a:t>
            </a:r>
          </a:p>
          <a:p>
            <a:pPr marL="0" indent="0">
              <a:buNone/>
            </a:pPr>
            <a:r>
              <a:rPr lang="pt-BR" dirty="0"/>
              <a:t>É de extrema importância tal requisito, pois se relaciona com outros módulos e seu desempenho é essencial para a criação de futuras funções. Caso ocorra um mau funcionamento, o projeto não será efetivo em todas as suas funções propostas. </a:t>
            </a:r>
          </a:p>
        </p:txBody>
      </p:sp>
    </p:spTree>
    <p:extLst>
      <p:ext uri="{BB962C8B-B14F-4D97-AF65-F5344CB8AC3E}">
        <p14:creationId xmlns:p14="http://schemas.microsoft.com/office/powerpoint/2010/main" val="29006501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PT" dirty="0"/>
              <a:t> #03 – Gestão das Unidades de Medidas de Atividades Físicas</a:t>
            </a:r>
          </a:p>
          <a:p>
            <a:pPr>
              <a:buFont typeface="Arial" panose="020B0604020202020204" pitchFamily="34" charset="0"/>
              <a:buChar char="•"/>
            </a:pPr>
            <a:r>
              <a:rPr lang="pt-PT" dirty="0"/>
              <a:t>Esse sistema deve ser capaz de tratar da gestao das unidades de medida ou seja ele vai permitir ao educador fisico ter acesso e controle do tipo de unidade de medida que ele ira usar para montar o treino do usuario onde sera apresentado o nome e a abreviação da unidade de medida como (kg, gramas, lbs) , ele tambem vai poder atualizar, excluir ou adicionar novas unidades de medidas caso nao estejam cadastradas </a:t>
            </a:r>
            <a:endParaRPr lang="pt-BR" dirty="0"/>
          </a:p>
          <a:p>
            <a:endParaRPr lang="pt-BR" dirty="0"/>
          </a:p>
        </p:txBody>
      </p:sp>
    </p:spTree>
    <p:extLst>
      <p:ext uri="{BB962C8B-B14F-4D97-AF65-F5344CB8AC3E}">
        <p14:creationId xmlns:p14="http://schemas.microsoft.com/office/powerpoint/2010/main" val="10444474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#04 – Gestão de Tipos de Exercícios</a:t>
            </a:r>
          </a:p>
          <a:p>
            <a:pPr>
              <a:buFont typeface="Arial" panose="020B0604020202020204" pitchFamily="34" charset="0"/>
              <a:buChar char="•"/>
            </a:pPr>
            <a:r>
              <a:rPr lang="pt-BR" dirty="0"/>
              <a:t>Esse sistema deve ser capaz de permitir ao educador físico gerenciar os tipos de exercícios a serem vinculados as atividades físicas. O educador pode: Listar, excluir, atualizar e inserir. </a:t>
            </a:r>
          </a:p>
          <a:p>
            <a:pPr marL="0" indent="0">
              <a:buNone/>
            </a:pPr>
            <a:r>
              <a:rPr lang="pt-BR" dirty="0"/>
              <a:t> Ao entrar na funcionalidade, uma listagem com todos os exercícios já cadastrados no banco será apresentada, uma tabela com duas colunas irá mostrar : Nome do exercício e sua descrição.</a:t>
            </a:r>
          </a:p>
        </p:txBody>
      </p:sp>
    </p:spTree>
    <p:extLst>
      <p:ext uri="{BB962C8B-B14F-4D97-AF65-F5344CB8AC3E}">
        <p14:creationId xmlns:p14="http://schemas.microsoft.com/office/powerpoint/2010/main" val="5264457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#05 – Gestão de Exercícios Físicos</a:t>
            </a:r>
          </a:p>
          <a:p>
            <a:pPr>
              <a:buFont typeface="Arial" panose="020B0604020202020204" pitchFamily="34" charset="0"/>
              <a:buChar char="•"/>
            </a:pPr>
            <a:r>
              <a:rPr lang="pt-BR" dirty="0"/>
              <a:t>Este sistema deve ser capaz de </a:t>
            </a:r>
            <a:r>
              <a:rPr lang="pt-PT" dirty="0"/>
              <a:t>tratar da gestao de exercicios fisicos onde nesse requisito vai ser apresentado uma listagem de todos os tipos de exercicios ja cadastrados no banco de dados e quando o exercicio é selecionado sera mostrado detalhes do exercicio em questao  para um facil compreendimento do exercicio onde nesses detalhes sera apresentado uma tablea com duas colunas onde na primeira contera o nome do exercicio e sua breve descricao como informacoes do musculo que sera trabalhado  e dicas e como realizar o exercicio corretamete enquanto na segunda contera uma imagem, gif ou um video redirecionado do youtube de como realizar o exercicio corretamente , onde somente o educador fisico tera permissao de alterar, atualizar  ou excluir os dados</a:t>
            </a:r>
            <a:endParaRPr lang="pt-BR" dirty="0"/>
          </a:p>
          <a:p>
            <a:endParaRPr lang="pt-BR" dirty="0"/>
          </a:p>
        </p:txBody>
      </p:sp>
    </p:spTree>
    <p:extLst>
      <p:ext uri="{BB962C8B-B14F-4D97-AF65-F5344CB8AC3E}">
        <p14:creationId xmlns:p14="http://schemas.microsoft.com/office/powerpoint/2010/main" val="330103902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a:buFont typeface="Arial" panose="020B0604020202020204" pitchFamily="34" charset="0"/>
              <a:buChar char="•"/>
            </a:pPr>
            <a:r>
              <a:rPr lang="pt-BR" dirty="0"/>
              <a:t> #07 – Gestão de Teste Psicológicos</a:t>
            </a:r>
          </a:p>
          <a:p>
            <a:pPr>
              <a:buFont typeface="Arial" panose="020B0604020202020204" pitchFamily="34" charset="0"/>
              <a:buChar char="•"/>
            </a:pPr>
            <a:r>
              <a:rPr lang="pt-BR" dirty="0"/>
              <a:t>Este sistema deve ser capaz de disponibilizar ao usuário um teste psicológico de depressão em que ele pode alterar e/ou excluir sua resposta sobre o teste. Além disso, o usuário irá ver seu resultado em que será disponibilizado de forma gráfica e descritiva. Para o educador físico esse sistema oferecerá para ele a função de visualizar o resultado de um usuário específico. Esse teste será baseado no teste do aplicativo </a:t>
            </a:r>
            <a:r>
              <a:rPr lang="pt-BR" dirty="0" err="1"/>
              <a:t>iCare</a:t>
            </a:r>
            <a:r>
              <a:rPr lang="pt-BR" dirty="0"/>
              <a:t> Monitor de saúde.</a:t>
            </a:r>
          </a:p>
        </p:txBody>
      </p:sp>
    </p:spTree>
    <p:extLst>
      <p:ext uri="{BB962C8B-B14F-4D97-AF65-F5344CB8AC3E}">
        <p14:creationId xmlns:p14="http://schemas.microsoft.com/office/powerpoint/2010/main" val="32418111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Autofit/>
          </a:bodyPr>
          <a:lstStyle/>
          <a:p>
            <a:pPr>
              <a:buFont typeface="Arial" panose="020B0604020202020204" pitchFamily="34" charset="0"/>
              <a:buChar char="•"/>
            </a:pPr>
            <a:r>
              <a:rPr lang="pt-BR" dirty="0"/>
              <a:t> #08 – Gestão de Lembretes</a:t>
            </a:r>
          </a:p>
          <a:p>
            <a:pPr>
              <a:buFont typeface="Arial" panose="020B0604020202020204" pitchFamily="34" charset="0"/>
              <a:buChar char="•"/>
            </a:pPr>
            <a:r>
              <a:rPr lang="pt-BR" dirty="0"/>
              <a:t>Este sistema deve ser capaz de permitir ao usuário a opção de escolher se ele deseja ou não receber notificações de seus resultados de treinamentos. Caso ele deseje receber as notificações, tem a opção de alterar o período em que deseja ser notificado com a unidade de medida em dias. Caso o usuário não queira ser notificado, não receberá os avisos de atualizar seus resultados de treinamento. Quando o usuário optar por receber notificações dos registros dos resultados de treinamento, o sistema irá verificar se o mesmo registrou seus desempenhos nos treinos dentro do período especificado. Caso ele não tenha registrado, o sistema irá enviar  um e-mail notificando-o para manter atualizado seus desempenhos dos treinos vinculados a ele no portal Mais Saúde São João. </a:t>
            </a:r>
          </a:p>
        </p:txBody>
      </p:sp>
    </p:spTree>
    <p:extLst>
      <p:ext uri="{BB962C8B-B14F-4D97-AF65-F5344CB8AC3E}">
        <p14:creationId xmlns:p14="http://schemas.microsoft.com/office/powerpoint/2010/main" val="11919491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graphicFrame>
        <p:nvGraphicFramePr>
          <p:cNvPr id="4" name="Espaço Reservado para Conteúdo 3"/>
          <p:cNvGraphicFramePr>
            <a:graphicFrameLocks noGrp="1"/>
          </p:cNvGraphicFramePr>
          <p:nvPr>
            <p:ph idx="1"/>
            <p:extLst/>
          </p:nvPr>
        </p:nvGraphicFramePr>
        <p:xfrm>
          <a:off x="1066800" y="1846263"/>
          <a:ext cx="10058400" cy="336296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pPr algn="ctr"/>
                      <a:r>
                        <a:rPr lang="pt-BR" sz="2000" dirty="0"/>
                        <a:t>Identificador Requisito Funcional</a:t>
                      </a:r>
                    </a:p>
                  </a:txBody>
                  <a:tcPr/>
                </a:tc>
                <a:tc>
                  <a:txBody>
                    <a:bodyPr/>
                    <a:lstStyle/>
                    <a:p>
                      <a:pPr algn="ctr"/>
                      <a:r>
                        <a:rPr lang="pt-BR" sz="2000" dirty="0"/>
                        <a:t>Priorização</a:t>
                      </a:r>
                      <a:r>
                        <a:rPr lang="pt-BR" sz="2000" baseline="0" dirty="0"/>
                        <a:t> Final</a:t>
                      </a:r>
                      <a:endParaRPr lang="pt-BR" sz="2000" dirty="0"/>
                    </a:p>
                  </a:txBody>
                  <a:tcPr/>
                </a:tc>
                <a:extLst>
                  <a:ext uri="{0D108BD9-81ED-4DB2-BD59-A6C34878D82A}">
                    <a16:rowId xmlns:a16="http://schemas.microsoft.com/office/drawing/2014/main" val="10000"/>
                  </a:ext>
                </a:extLst>
              </a:tr>
              <a:tr h="370840">
                <a:tc>
                  <a:txBody>
                    <a:bodyPr/>
                    <a:lstStyle/>
                    <a:p>
                      <a:pPr algn="ctr"/>
                      <a:r>
                        <a:rPr lang="pt-BR" b="1" dirty="0">
                          <a:solidFill>
                            <a:schemeClr val="bg1"/>
                          </a:solidFill>
                        </a:rPr>
                        <a:t>RF#01</a:t>
                      </a: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10001"/>
                  </a:ext>
                </a:extLst>
              </a:tr>
              <a:tr h="370840">
                <a:tc>
                  <a:txBody>
                    <a:bodyPr/>
                    <a:lstStyle/>
                    <a:p>
                      <a:pPr algn="ctr"/>
                      <a:r>
                        <a:rPr lang="pt-BR" b="1" dirty="0">
                          <a:solidFill>
                            <a:schemeClr val="bg1"/>
                          </a:solidFill>
                        </a:rPr>
                        <a:t>RF#02</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2"/>
                  </a:ext>
                </a:extLst>
              </a:tr>
              <a:tr h="370840">
                <a:tc>
                  <a:txBody>
                    <a:bodyPr/>
                    <a:lstStyle/>
                    <a:p>
                      <a:pPr algn="ctr"/>
                      <a:r>
                        <a:rPr lang="pt-BR" b="1" dirty="0">
                          <a:solidFill>
                            <a:schemeClr val="bg1"/>
                          </a:solidFill>
                        </a:rPr>
                        <a:t>RF#03</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3"/>
                  </a:ext>
                </a:extLst>
              </a:tr>
              <a:tr h="370840">
                <a:tc>
                  <a:txBody>
                    <a:bodyPr/>
                    <a:lstStyle/>
                    <a:p>
                      <a:pPr algn="ctr"/>
                      <a:r>
                        <a:rPr lang="pt-BR" b="1" dirty="0">
                          <a:solidFill>
                            <a:schemeClr val="bg1"/>
                          </a:solidFill>
                        </a:rPr>
                        <a:t>RF#04</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4"/>
                  </a:ext>
                </a:extLst>
              </a:tr>
              <a:tr h="370840">
                <a:tc>
                  <a:txBody>
                    <a:bodyPr/>
                    <a:lstStyle/>
                    <a:p>
                      <a:pPr algn="ctr"/>
                      <a:r>
                        <a:rPr lang="pt-BR" b="1" dirty="0">
                          <a:solidFill>
                            <a:schemeClr val="bg1"/>
                          </a:solidFill>
                        </a:rPr>
                        <a:t>RF#05</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5"/>
                  </a:ext>
                </a:extLst>
              </a:tr>
              <a:tr h="370840">
                <a:tc>
                  <a:txBody>
                    <a:bodyPr/>
                    <a:lstStyle/>
                    <a:p>
                      <a:pPr algn="ctr"/>
                      <a:r>
                        <a:rPr lang="pt-BR" b="1" dirty="0">
                          <a:solidFill>
                            <a:schemeClr val="bg1"/>
                          </a:solidFill>
                        </a:rPr>
                        <a:t>RF#06</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6"/>
                  </a:ext>
                </a:extLst>
              </a:tr>
              <a:tr h="370840">
                <a:tc>
                  <a:txBody>
                    <a:bodyPr/>
                    <a:lstStyle/>
                    <a:p>
                      <a:pPr algn="ctr"/>
                      <a:r>
                        <a:rPr lang="pt-BR" b="1" dirty="0">
                          <a:solidFill>
                            <a:schemeClr val="bg1"/>
                          </a:solidFill>
                        </a:rPr>
                        <a:t>RF#07</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7"/>
                  </a:ext>
                </a:extLst>
              </a:tr>
              <a:tr h="370840">
                <a:tc>
                  <a:txBody>
                    <a:bodyPr/>
                    <a:lstStyle/>
                    <a:p>
                      <a:pPr algn="ctr"/>
                      <a:r>
                        <a:rPr lang="pt-BR" b="1" dirty="0">
                          <a:solidFill>
                            <a:schemeClr val="bg1"/>
                          </a:solidFill>
                        </a:rPr>
                        <a:t>RF#08</a:t>
                      </a:r>
                    </a:p>
                  </a:txBody>
                  <a:tcP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1" dirty="0"/>
                        <a:t>Deve ser feito</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04250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2</a:t>
            </a:r>
          </a:p>
        </p:txBody>
      </p:sp>
    </p:spTree>
    <p:extLst>
      <p:ext uri="{BB962C8B-B14F-4D97-AF65-F5344CB8AC3E}">
        <p14:creationId xmlns:p14="http://schemas.microsoft.com/office/powerpoint/2010/main" val="23903281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 – MOD06</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465" y="1890750"/>
            <a:ext cx="10625070" cy="3894074"/>
          </a:xfrm>
        </p:spPr>
      </p:pic>
    </p:spTree>
    <p:extLst>
      <p:ext uri="{BB962C8B-B14F-4D97-AF65-F5344CB8AC3E}">
        <p14:creationId xmlns:p14="http://schemas.microsoft.com/office/powerpoint/2010/main" val="6983989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MOD06</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2056" y="1802190"/>
            <a:ext cx="10967889" cy="4379669"/>
          </a:xfrm>
        </p:spPr>
      </p:pic>
    </p:spTree>
    <p:extLst>
      <p:ext uri="{BB962C8B-B14F-4D97-AF65-F5344CB8AC3E}">
        <p14:creationId xmlns:p14="http://schemas.microsoft.com/office/powerpoint/2010/main" val="33204540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Porcentagem de Documentação de Caso de Uso – MOD06</a:t>
            </a:r>
          </a:p>
        </p:txBody>
      </p:sp>
      <p:graphicFrame>
        <p:nvGraphicFramePr>
          <p:cNvPr id="4" name="Espaço Reservado para Conteúdo 3"/>
          <p:cNvGraphicFramePr>
            <a:graphicFrameLocks noGrp="1"/>
          </p:cNvGraphicFramePr>
          <p:nvPr>
            <p:ph idx="1"/>
            <p:extLst/>
          </p:nvPr>
        </p:nvGraphicFramePr>
        <p:xfrm>
          <a:off x="2735688" y="2580359"/>
          <a:ext cx="6720625" cy="1828795"/>
        </p:xfrm>
        <a:graphic>
          <a:graphicData uri="http://schemas.openxmlformats.org/drawingml/2006/table">
            <a:tbl>
              <a:tblPr firstRow="1" bandRow="1">
                <a:tableStyleId>{21E4AEA4-8DFA-4A89-87EB-49C32662AFE0}</a:tableStyleId>
              </a:tblPr>
              <a:tblGrid>
                <a:gridCol w="3367825">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tblGrid>
              <a:tr h="690875">
                <a:tc>
                  <a:txBody>
                    <a:bodyPr/>
                    <a:lstStyle/>
                    <a:p>
                      <a:pPr algn="ctr"/>
                      <a:r>
                        <a:rPr lang="pt-BR" sz="2000" dirty="0"/>
                        <a:t>Caso</a:t>
                      </a:r>
                      <a:r>
                        <a:rPr lang="pt-BR" sz="2000" baseline="0" dirty="0"/>
                        <a:t> de Uso</a:t>
                      </a:r>
                      <a:endParaRPr lang="pt-BR" sz="2000" dirty="0"/>
                    </a:p>
                  </a:txBody>
                  <a:tcPr/>
                </a:tc>
                <a:tc>
                  <a:txBody>
                    <a:bodyPr/>
                    <a:lstStyle/>
                    <a:p>
                      <a:pPr algn="ctr"/>
                      <a:r>
                        <a:rPr lang="pt-BR" dirty="0"/>
                        <a:t>Equipe</a:t>
                      </a:r>
                      <a:r>
                        <a:rPr lang="pt-BR" baseline="0" dirty="0"/>
                        <a:t> – Giovanna, José Rafael, Isabela</a:t>
                      </a:r>
                      <a:endParaRPr lang="pt-BR" dirty="0"/>
                    </a:p>
                  </a:txBody>
                  <a:tcPr/>
                </a:tc>
                <a:extLst>
                  <a:ext uri="{0D108BD9-81ED-4DB2-BD59-A6C34878D82A}">
                    <a16:rowId xmlns:a16="http://schemas.microsoft.com/office/drawing/2014/main" val="10000"/>
                  </a:ext>
                </a:extLst>
              </a:tr>
              <a:tr h="370840">
                <a:tc>
                  <a:txBody>
                    <a:bodyPr/>
                    <a:lstStyle/>
                    <a:p>
                      <a:r>
                        <a:rPr lang="pt-BR" sz="2000" dirty="0"/>
                        <a:t>Diagrama</a:t>
                      </a:r>
                      <a:r>
                        <a:rPr lang="pt-BR" sz="2000" baseline="0" dirty="0"/>
                        <a:t> Caso de Uso</a:t>
                      </a:r>
                      <a:endParaRPr lang="pt-BR" sz="2000" dirty="0"/>
                    </a:p>
                  </a:txBody>
                  <a:tcPr/>
                </a:tc>
                <a:tc>
                  <a:txBody>
                    <a:bodyPr/>
                    <a:lstStyle/>
                    <a:p>
                      <a:pPr algn="ctr"/>
                      <a:r>
                        <a:rPr lang="pt-BR" dirty="0"/>
                        <a:t>100%</a:t>
                      </a:r>
                    </a:p>
                  </a:txBody>
                  <a:tcPr/>
                </a:tc>
                <a:extLst>
                  <a:ext uri="{0D108BD9-81ED-4DB2-BD59-A6C34878D82A}">
                    <a16:rowId xmlns:a16="http://schemas.microsoft.com/office/drawing/2014/main" val="10001"/>
                  </a:ext>
                </a:extLst>
              </a:tr>
              <a:tr h="370840">
                <a:tc>
                  <a:txBody>
                    <a:bodyPr/>
                    <a:lstStyle/>
                    <a:p>
                      <a:r>
                        <a:rPr lang="pt-BR" dirty="0"/>
                        <a:t>Documentação</a:t>
                      </a:r>
                    </a:p>
                  </a:txBody>
                  <a:tcPr/>
                </a:tc>
                <a:tc>
                  <a:txBody>
                    <a:bodyPr/>
                    <a:lstStyle/>
                    <a:p>
                      <a:endParaRPr lang="pt-BR"/>
                    </a:p>
                  </a:txBody>
                  <a:tcPr/>
                </a:tc>
                <a:extLst>
                  <a:ext uri="{0D108BD9-81ED-4DB2-BD59-A6C34878D82A}">
                    <a16:rowId xmlns:a16="http://schemas.microsoft.com/office/drawing/2014/main" val="10002"/>
                  </a:ext>
                </a:extLst>
              </a:tr>
              <a:tr h="370840">
                <a:tc>
                  <a:txBody>
                    <a:bodyPr/>
                    <a:lstStyle/>
                    <a:p>
                      <a:r>
                        <a:rPr lang="pt-BR" dirty="0"/>
                        <a:t>Protótipos</a:t>
                      </a:r>
                    </a:p>
                  </a:txBody>
                  <a:tcPr/>
                </a:tc>
                <a:tc>
                  <a:txBody>
                    <a:bodyPr/>
                    <a:lstStyle/>
                    <a:p>
                      <a:endParaRPr lang="pt-BR"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676167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Protótipos</a:t>
            </a:r>
          </a:p>
        </p:txBody>
      </p:sp>
      <p:sp>
        <p:nvSpPr>
          <p:cNvPr id="3" name="Espaço Reservado para Conteúdo 2"/>
          <p:cNvSpPr>
            <a:spLocks noGrp="1"/>
          </p:cNvSpPr>
          <p:nvPr>
            <p:ph idx="1"/>
          </p:nvPr>
        </p:nvSpPr>
        <p:spPr/>
        <p:txBody>
          <a:bodyPr/>
          <a:lstStyle/>
          <a:p>
            <a:r>
              <a:rPr lang="pt-BR" sz="2400" dirty="0"/>
              <a:t>4.1 – Gerenciar Lembretes</a:t>
            </a:r>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8650" r="1420" b="5779"/>
          <a:stretch/>
        </p:blipFill>
        <p:spPr>
          <a:xfrm>
            <a:off x="1960758" y="2228045"/>
            <a:ext cx="8270484" cy="4036260"/>
          </a:xfrm>
          <a:prstGeom prst="rect">
            <a:avLst/>
          </a:prstGeom>
        </p:spPr>
      </p:pic>
    </p:spTree>
    <p:extLst>
      <p:ext uri="{BB962C8B-B14F-4D97-AF65-F5344CB8AC3E}">
        <p14:creationId xmlns:p14="http://schemas.microsoft.com/office/powerpoint/2010/main" val="12232478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Protótipos</a:t>
            </a:r>
          </a:p>
        </p:txBody>
      </p:sp>
      <p:sp>
        <p:nvSpPr>
          <p:cNvPr id="3" name="Espaço Reservado para Conteúdo 2"/>
          <p:cNvSpPr>
            <a:spLocks noGrp="1"/>
          </p:cNvSpPr>
          <p:nvPr>
            <p:ph idx="1"/>
          </p:nvPr>
        </p:nvSpPr>
        <p:spPr/>
        <p:txBody>
          <a:bodyPr>
            <a:normAutofit/>
          </a:bodyPr>
          <a:lstStyle/>
          <a:p>
            <a:r>
              <a:rPr lang="pt-BR" sz="2400" dirty="0"/>
              <a:t>4.2 – Listar Unidades de Medida</a:t>
            </a:r>
          </a:p>
          <a:p>
            <a:endParaRPr lang="pt-BR" sz="2400"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8853" r="1536" b="5290"/>
          <a:stretch/>
        </p:blipFill>
        <p:spPr>
          <a:xfrm>
            <a:off x="1885547" y="2189406"/>
            <a:ext cx="8420907" cy="4128325"/>
          </a:xfrm>
          <a:prstGeom prst="rect">
            <a:avLst/>
          </a:prstGeom>
        </p:spPr>
      </p:pic>
    </p:spTree>
    <p:extLst>
      <p:ext uri="{BB962C8B-B14F-4D97-AF65-F5344CB8AC3E}">
        <p14:creationId xmlns:p14="http://schemas.microsoft.com/office/powerpoint/2010/main" val="37603437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Protótipos</a:t>
            </a:r>
          </a:p>
        </p:txBody>
      </p:sp>
      <p:sp>
        <p:nvSpPr>
          <p:cNvPr id="3" name="Espaço Reservado para Conteúdo 2"/>
          <p:cNvSpPr>
            <a:spLocks noGrp="1"/>
          </p:cNvSpPr>
          <p:nvPr>
            <p:ph idx="1"/>
          </p:nvPr>
        </p:nvSpPr>
        <p:spPr/>
        <p:txBody>
          <a:bodyPr>
            <a:normAutofit/>
          </a:bodyPr>
          <a:lstStyle/>
          <a:p>
            <a:r>
              <a:rPr lang="pt-BR" sz="2400" dirty="0"/>
              <a:t>4.6 – Listar Tipos de Exercícios Físicos</a:t>
            </a:r>
          </a:p>
          <a:p>
            <a:endParaRPr lang="pt-BR" sz="2400" dirty="0"/>
          </a:p>
          <a:p>
            <a:endParaRPr lang="pt-BR" sz="24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327" y="2183979"/>
            <a:ext cx="6555347" cy="4128066"/>
          </a:xfrm>
          <a:prstGeom prst="rect">
            <a:avLst/>
          </a:prstGeom>
        </p:spPr>
      </p:pic>
    </p:spTree>
    <p:extLst>
      <p:ext uri="{BB962C8B-B14F-4D97-AF65-F5344CB8AC3E}">
        <p14:creationId xmlns:p14="http://schemas.microsoft.com/office/powerpoint/2010/main" val="160136997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Protótipos</a:t>
            </a:r>
          </a:p>
        </p:txBody>
      </p:sp>
      <p:sp>
        <p:nvSpPr>
          <p:cNvPr id="3" name="Espaço Reservado para Conteúdo 2"/>
          <p:cNvSpPr>
            <a:spLocks noGrp="1"/>
          </p:cNvSpPr>
          <p:nvPr>
            <p:ph idx="1"/>
          </p:nvPr>
        </p:nvSpPr>
        <p:spPr/>
        <p:txBody>
          <a:bodyPr>
            <a:normAutofit/>
          </a:bodyPr>
          <a:lstStyle/>
          <a:p>
            <a:r>
              <a:rPr lang="pt-BR" sz="2400" dirty="0"/>
              <a:t>4.10 – Listar Programa de Treinamentos</a:t>
            </a:r>
          </a:p>
          <a:p>
            <a:endParaRPr lang="pt-BR" sz="2400"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153" y="2192110"/>
            <a:ext cx="8963695" cy="4172869"/>
          </a:xfrm>
          <a:prstGeom prst="rect">
            <a:avLst/>
          </a:prstGeom>
        </p:spPr>
      </p:pic>
    </p:spTree>
    <p:extLst>
      <p:ext uri="{BB962C8B-B14F-4D97-AF65-F5344CB8AC3E}">
        <p14:creationId xmlns:p14="http://schemas.microsoft.com/office/powerpoint/2010/main" val="231384714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 de Uso - Protótipos</a:t>
            </a:r>
          </a:p>
        </p:txBody>
      </p:sp>
      <p:sp>
        <p:nvSpPr>
          <p:cNvPr id="3" name="Espaço Reservado para Conteúdo 2"/>
          <p:cNvSpPr>
            <a:spLocks noGrp="1"/>
          </p:cNvSpPr>
          <p:nvPr>
            <p:ph idx="1"/>
          </p:nvPr>
        </p:nvSpPr>
        <p:spPr/>
        <p:txBody>
          <a:bodyPr>
            <a:normAutofit/>
          </a:bodyPr>
          <a:lstStyle/>
          <a:p>
            <a:r>
              <a:rPr lang="pt-BR" sz="2400" dirty="0"/>
              <a:t>4.14 – Listar Teste Psicológico</a:t>
            </a:r>
          </a:p>
          <a:p>
            <a:endParaRPr lang="pt-BR" sz="2400"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8169" r="1536" b="5237"/>
          <a:stretch/>
        </p:blipFill>
        <p:spPr>
          <a:xfrm>
            <a:off x="1878170" y="2194131"/>
            <a:ext cx="8435661" cy="4170968"/>
          </a:xfrm>
          <a:prstGeom prst="rect">
            <a:avLst/>
          </a:prstGeom>
        </p:spPr>
      </p:pic>
    </p:spTree>
    <p:extLst>
      <p:ext uri="{BB962C8B-B14F-4D97-AF65-F5344CB8AC3E}">
        <p14:creationId xmlns:p14="http://schemas.microsoft.com/office/powerpoint/2010/main" val="28100653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lvl="1">
              <a:buFont typeface="Arial" panose="020B0604020202020204" pitchFamily="34" charset="0"/>
              <a:buChar char="•"/>
            </a:pPr>
            <a:r>
              <a:rPr lang="pt-BR" sz="2000" dirty="0">
                <a:cs typeface="Times New Roman" panose="02020603050405020304" pitchFamily="18" charset="0"/>
              </a:rPr>
              <a:t>Nome: Thales Gabriel Alves Martins;</a:t>
            </a:r>
          </a:p>
          <a:p>
            <a:pPr lvl="1">
              <a:buFont typeface="Arial" panose="020B0604020202020204" pitchFamily="34" charset="0"/>
              <a:buChar char="•"/>
            </a:pPr>
            <a:r>
              <a:rPr lang="pt-BR" sz="2000" dirty="0">
                <a:cs typeface="Times New Roman" panose="02020603050405020304" pitchFamily="18" charset="0"/>
              </a:rPr>
              <a:t>Papel: Desenvolvedor e Interpessoal;</a:t>
            </a:r>
          </a:p>
          <a:p>
            <a:pPr lvl="1">
              <a:buFont typeface="Arial" panose="020B0604020202020204" pitchFamily="34" charset="0"/>
              <a:buChar char="•"/>
            </a:pPr>
            <a:r>
              <a:rPr lang="pt-BR" sz="2000" dirty="0">
                <a:cs typeface="Times New Roman" panose="02020603050405020304" pitchFamily="18" charset="0"/>
              </a:rPr>
              <a:t>Atividades que trabalhou no Bimestre: Logos, </a:t>
            </a:r>
            <a:r>
              <a:rPr lang="pt-BR" sz="2000" dirty="0" err="1">
                <a:cs typeface="Times New Roman" panose="02020603050405020304" pitchFamily="18" charset="0"/>
              </a:rPr>
              <a:t>Template</a:t>
            </a:r>
            <a:r>
              <a:rPr lang="pt-BR" sz="2000" dirty="0">
                <a:cs typeface="Times New Roman" panose="02020603050405020304" pitchFamily="18" charset="0"/>
              </a:rPr>
              <a:t> e Protótipos dos Casos de Uso;</a:t>
            </a:r>
          </a:p>
          <a:p>
            <a:pPr lvl="1">
              <a:buFont typeface="Arial" panose="020B0604020202020204" pitchFamily="34" charset="0"/>
              <a:buChar char="•"/>
            </a:pPr>
            <a:r>
              <a:rPr lang="pt-BR" sz="2000" dirty="0">
                <a:cs typeface="Times New Roman" panose="02020603050405020304" pitchFamily="18" charset="0"/>
              </a:rPr>
              <a:t> Principais dificuldades: Interação;</a:t>
            </a:r>
          </a:p>
          <a:p>
            <a:pPr lvl="1">
              <a:buFont typeface="Arial" panose="020B0604020202020204" pitchFamily="34" charset="0"/>
              <a:buChar char="•"/>
            </a:pPr>
            <a:r>
              <a:rPr lang="pt-BR" sz="2000" dirty="0">
                <a:cs typeface="Times New Roman" panose="02020603050405020304" pitchFamily="18" charset="0"/>
              </a:rPr>
              <a:t> Sugestões: Melhor comunicação entre os integrantes do mesmo módulo.</a:t>
            </a:r>
            <a:endParaRPr lang="pt-BR" sz="2000" dirty="0"/>
          </a:p>
        </p:txBody>
      </p:sp>
    </p:spTree>
    <p:extLst>
      <p:ext uri="{BB962C8B-B14F-4D97-AF65-F5344CB8AC3E}">
        <p14:creationId xmlns:p14="http://schemas.microsoft.com/office/powerpoint/2010/main" val="42674581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lvl="1">
              <a:buFont typeface="Arial" panose="020B0604020202020204" pitchFamily="34" charset="0"/>
              <a:buChar char="•"/>
            </a:pPr>
            <a:r>
              <a:rPr lang="pt-BR" sz="2000" dirty="0"/>
              <a:t>Nome: Giovanna Tomé Camargo;</a:t>
            </a:r>
          </a:p>
          <a:p>
            <a:pPr lvl="1">
              <a:buFont typeface="Arial" panose="020B0604020202020204" pitchFamily="34" charset="0"/>
              <a:buChar char="•"/>
            </a:pPr>
            <a:r>
              <a:rPr lang="pt-BR" sz="2000" dirty="0"/>
              <a:t>Papel exercido: DBA;</a:t>
            </a:r>
          </a:p>
          <a:p>
            <a:pPr lvl="1">
              <a:buFont typeface="Arial" panose="020B0604020202020204" pitchFamily="34" charset="0"/>
              <a:buChar char="•"/>
            </a:pPr>
            <a:r>
              <a:rPr lang="pt-BR" sz="2000" dirty="0"/>
              <a:t>Atividades que trabalhou no Bimestre: Documento de Visão, Documento de Requisitos, Documento de Caso de Uso;</a:t>
            </a:r>
          </a:p>
          <a:p>
            <a:pPr lvl="1">
              <a:buFont typeface="Arial" panose="020B0604020202020204" pitchFamily="34" charset="0"/>
              <a:buChar char="•"/>
            </a:pPr>
            <a:r>
              <a:rPr lang="pt-BR" sz="2000" dirty="0"/>
              <a:t> Principais dificuldades: Interação e Comunicação;</a:t>
            </a:r>
          </a:p>
          <a:p>
            <a:pPr lvl="1">
              <a:buFont typeface="Arial" panose="020B0604020202020204" pitchFamily="34" charset="0"/>
              <a:buChar char="•"/>
            </a:pPr>
            <a:r>
              <a:rPr lang="pt-BR" sz="2000" dirty="0"/>
              <a:t>Sugestões: Melhorar a comunicação e interação entre os integrantes do mesmo módulo, organizar melhor a divisão de atividades do módulo.</a:t>
            </a:r>
          </a:p>
        </p:txBody>
      </p:sp>
    </p:spTree>
    <p:extLst>
      <p:ext uri="{BB962C8B-B14F-4D97-AF65-F5344CB8AC3E}">
        <p14:creationId xmlns:p14="http://schemas.microsoft.com/office/powerpoint/2010/main" val="317682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5" name="Espaço Reservado para Conteúdo 3">
            <a:extLst>
              <a:ext uri="{FF2B5EF4-FFF2-40B4-BE49-F238E27FC236}">
                <a16:creationId xmlns:a16="http://schemas.microsoft.com/office/drawing/2014/main" id="{FD7B6078-D6FA-4710-852A-62CC9B82C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94197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en-US" spc="-49" dirty="0">
                <a:solidFill>
                  <a:srgbClr val="404040"/>
                </a:solidFill>
              </a:rPr>
            </a:br>
            <a:r>
              <a:rPr lang="en-US" spc="-49" dirty="0">
                <a:solidFill>
                  <a:srgbClr val="404040"/>
                </a:solidFill>
              </a:rPr>
              <a:t>Apresentação dos </a:t>
            </a:r>
            <a:r>
              <a:rPr lang="en-US" spc="-49" dirty="0" err="1">
                <a:solidFill>
                  <a:srgbClr val="404040"/>
                </a:solidFill>
              </a:rPr>
              <a:t>envolvidos</a:t>
            </a:r>
            <a:endParaRPr lang="pt-BR" dirty="0"/>
          </a:p>
        </p:txBody>
      </p:sp>
      <p:sp>
        <p:nvSpPr>
          <p:cNvPr id="3" name="Espaço Reservado para Conteúdo 2"/>
          <p:cNvSpPr>
            <a:spLocks noGrp="1"/>
          </p:cNvSpPr>
          <p:nvPr>
            <p:ph idx="1"/>
          </p:nvPr>
        </p:nvSpPr>
        <p:spPr/>
        <p:txBody>
          <a:bodyPr>
            <a:normAutofit/>
          </a:bodyPr>
          <a:lstStyle/>
          <a:p>
            <a:pPr lvl="1">
              <a:buFont typeface="Arial" panose="020B0604020202020204" pitchFamily="34" charset="0"/>
              <a:buChar char="•"/>
            </a:pPr>
            <a:r>
              <a:rPr lang="pt-BR" sz="2000" dirty="0"/>
              <a:t>Nome: Isabela </a:t>
            </a:r>
            <a:r>
              <a:rPr lang="pt-BR" sz="2000" dirty="0" err="1"/>
              <a:t>Gracielly</a:t>
            </a:r>
            <a:r>
              <a:rPr lang="pt-BR" sz="2000" dirty="0"/>
              <a:t> de Lima;</a:t>
            </a:r>
          </a:p>
          <a:p>
            <a:pPr lvl="1">
              <a:buFont typeface="Arial" panose="020B0604020202020204" pitchFamily="34" charset="0"/>
              <a:buChar char="•"/>
            </a:pPr>
            <a:r>
              <a:rPr lang="pt-BR" sz="2000" dirty="0"/>
              <a:t>Papel exercido: DBA;</a:t>
            </a:r>
          </a:p>
          <a:p>
            <a:pPr lvl="1">
              <a:buFont typeface="Arial" panose="020B0604020202020204" pitchFamily="34" charset="0"/>
              <a:buChar char="•"/>
            </a:pPr>
            <a:r>
              <a:rPr lang="pt-BR" sz="2000" dirty="0"/>
              <a:t>Atividades que trabalhou no Bimestre: Documento de Visão, Documento de Requisitos, Documento de Caso de Uso;</a:t>
            </a:r>
          </a:p>
          <a:p>
            <a:pPr lvl="1">
              <a:buFont typeface="Arial" panose="020B0604020202020204" pitchFamily="34" charset="0"/>
              <a:buChar char="•"/>
            </a:pPr>
            <a:r>
              <a:rPr lang="pt-BR" sz="2000" dirty="0"/>
              <a:t> Principais dificuldades: Trabalhar com tempo de entrega, dificuldade de entender o que realmente é pedido, falta de interação ;</a:t>
            </a:r>
          </a:p>
          <a:p>
            <a:pPr lvl="1">
              <a:buFont typeface="Arial" panose="020B0604020202020204" pitchFamily="34" charset="0"/>
              <a:buChar char="•"/>
            </a:pPr>
            <a:r>
              <a:rPr lang="pt-BR" sz="2000" dirty="0"/>
              <a:t>Sugestões: Melhorar a forma de se comunicar para ajudar na interação com o grupo.</a:t>
            </a:r>
          </a:p>
          <a:p>
            <a:endParaRPr lang="pt-BR" dirty="0"/>
          </a:p>
        </p:txBody>
      </p:sp>
    </p:spTree>
    <p:extLst>
      <p:ext uri="{BB962C8B-B14F-4D97-AF65-F5344CB8AC3E}">
        <p14:creationId xmlns:p14="http://schemas.microsoft.com/office/powerpoint/2010/main" val="4910725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normAutofit/>
          </a:bodyPr>
          <a:lstStyle/>
          <a:p>
            <a:pPr lvl="1">
              <a:buFont typeface="Arial" panose="020B0604020202020204" pitchFamily="34" charset="0"/>
              <a:buChar char="•"/>
            </a:pPr>
            <a:r>
              <a:rPr lang="pt-BR" sz="2000" dirty="0"/>
              <a:t>Nome: Larissa Rodrigues;</a:t>
            </a:r>
          </a:p>
          <a:p>
            <a:pPr lvl="1">
              <a:buFont typeface="Arial" panose="020B0604020202020204" pitchFamily="34" charset="0"/>
              <a:buChar char="•"/>
            </a:pPr>
            <a:r>
              <a:rPr lang="pt-BR" sz="2000" dirty="0"/>
              <a:t>Papel exercido: Desenvolvedora;</a:t>
            </a:r>
          </a:p>
          <a:p>
            <a:pPr lvl="1">
              <a:buFont typeface="Arial" panose="020B0604020202020204" pitchFamily="34" charset="0"/>
              <a:buChar char="•"/>
            </a:pPr>
            <a:r>
              <a:rPr lang="pt-BR" sz="2000" dirty="0"/>
              <a:t>Atividades que trabalhou no Bimestre: Criação de logo e </a:t>
            </a:r>
            <a:r>
              <a:rPr lang="pt-BR" sz="2000" dirty="0" err="1"/>
              <a:t>template</a:t>
            </a:r>
            <a:r>
              <a:rPr lang="pt-BR" sz="2000" dirty="0"/>
              <a:t>, auxílio na definição de alguns dos requisitos funcionais e criação de alguns protótipos dos casos de uso.</a:t>
            </a:r>
          </a:p>
          <a:p>
            <a:pPr lvl="1">
              <a:buFont typeface="Arial" panose="020B0604020202020204" pitchFamily="34" charset="0"/>
              <a:buChar char="•"/>
            </a:pPr>
            <a:r>
              <a:rPr lang="pt-BR" sz="2000" dirty="0"/>
              <a:t> Principais dificuldades: Uso do </a:t>
            </a:r>
            <a:r>
              <a:rPr lang="pt-BR" sz="2000" dirty="0" err="1"/>
              <a:t>boostrap</a:t>
            </a:r>
            <a:r>
              <a:rPr lang="pt-BR" sz="2000" dirty="0"/>
              <a:t>, ferramenta SVN;</a:t>
            </a:r>
          </a:p>
          <a:p>
            <a:pPr lvl="1">
              <a:buFont typeface="Arial" panose="020B0604020202020204" pitchFamily="34" charset="0"/>
              <a:buChar char="•"/>
            </a:pPr>
            <a:r>
              <a:rPr lang="pt-BR" sz="2000" dirty="0"/>
              <a:t>Sugestões: Deixar de forma mais clara e objetiva, assim também como explicativa a comunicação entre todos os membros e necessidades do módulo.</a:t>
            </a:r>
          </a:p>
          <a:p>
            <a:endParaRPr lang="pt-BR" dirty="0"/>
          </a:p>
        </p:txBody>
      </p:sp>
    </p:spTree>
    <p:extLst>
      <p:ext uri="{BB962C8B-B14F-4D97-AF65-F5344CB8AC3E}">
        <p14:creationId xmlns:p14="http://schemas.microsoft.com/office/powerpoint/2010/main" val="123501042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normAutofit/>
          </a:bodyPr>
          <a:lstStyle/>
          <a:p>
            <a:pPr lvl="1">
              <a:buFont typeface="Arial" panose="020B0604020202020204" pitchFamily="34" charset="0"/>
              <a:buChar char="•"/>
            </a:pPr>
            <a:r>
              <a:rPr lang="pt-BR" sz="2000" dirty="0"/>
              <a:t>Nome: José Rafael;</a:t>
            </a:r>
          </a:p>
          <a:p>
            <a:pPr lvl="1">
              <a:buFont typeface="Arial" panose="020B0604020202020204" pitchFamily="34" charset="0"/>
              <a:buChar char="•"/>
            </a:pPr>
            <a:r>
              <a:rPr lang="pt-BR" sz="2000" dirty="0"/>
              <a:t>Papel exercido: Analista;</a:t>
            </a:r>
          </a:p>
          <a:p>
            <a:pPr lvl="1">
              <a:buFont typeface="Arial" panose="020B0604020202020204" pitchFamily="34" charset="0"/>
              <a:buChar char="•"/>
            </a:pPr>
            <a:r>
              <a:rPr lang="pt-BR" sz="2000" dirty="0"/>
              <a:t>Atividades que trabalhou no Bimestre: Documento de Visão, Termo de Abertura, Documento de Requisitos, Documento de Caso de Uso;</a:t>
            </a:r>
          </a:p>
          <a:p>
            <a:pPr lvl="1">
              <a:buFont typeface="Arial" panose="020B0604020202020204" pitchFamily="34" charset="0"/>
              <a:buChar char="•"/>
            </a:pPr>
            <a:r>
              <a:rPr lang="pt-BR" sz="2000" dirty="0"/>
              <a:t> Principais dificuldades: Comunicação;</a:t>
            </a:r>
          </a:p>
          <a:p>
            <a:pPr lvl="1">
              <a:buFont typeface="Arial" panose="020B0604020202020204" pitchFamily="34" charset="0"/>
              <a:buChar char="•"/>
            </a:pPr>
            <a:r>
              <a:rPr lang="pt-BR" sz="2000" dirty="0"/>
              <a:t>Sugestões: Melhorar a comunicação e interação entre os membros do mesmo módulo.</a:t>
            </a:r>
          </a:p>
          <a:p>
            <a:pPr marL="0" indent="0">
              <a:buNone/>
            </a:pPr>
            <a:endParaRPr lang="pt-BR" dirty="0"/>
          </a:p>
        </p:txBody>
      </p:sp>
    </p:spTree>
    <p:extLst>
      <p:ext uri="{BB962C8B-B14F-4D97-AF65-F5344CB8AC3E}">
        <p14:creationId xmlns:p14="http://schemas.microsoft.com/office/powerpoint/2010/main" val="37955380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a:t>
            </a:r>
          </a:p>
        </p:txBody>
      </p:sp>
      <p:graphicFrame>
        <p:nvGraphicFramePr>
          <p:cNvPr id="4" name="Espaço Reservado para Conteúdo 3"/>
          <p:cNvGraphicFramePr>
            <a:graphicFrameLocks noGrp="1"/>
          </p:cNvGraphicFramePr>
          <p:nvPr>
            <p:ph idx="1"/>
            <p:extLst/>
          </p:nvPr>
        </p:nvGraphicFramePr>
        <p:xfrm>
          <a:off x="1096963" y="2270212"/>
          <a:ext cx="10058400" cy="225044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3775464091"/>
                    </a:ext>
                  </a:extLst>
                </a:gridCol>
                <a:gridCol w="5029200">
                  <a:extLst>
                    <a:ext uri="{9D8B030D-6E8A-4147-A177-3AD203B41FA5}">
                      <a16:colId xmlns:a16="http://schemas.microsoft.com/office/drawing/2014/main" val="3936522905"/>
                    </a:ext>
                  </a:extLst>
                </a:gridCol>
              </a:tblGrid>
              <a:tr h="370840">
                <a:tc>
                  <a:txBody>
                    <a:bodyPr/>
                    <a:lstStyle/>
                    <a:p>
                      <a:pPr algn="ctr"/>
                      <a:r>
                        <a:rPr lang="pt-BR" sz="2000" dirty="0"/>
                        <a:t>Integrantes</a:t>
                      </a:r>
                      <a:r>
                        <a:rPr lang="pt-BR" sz="2000" baseline="0" dirty="0"/>
                        <a:t> </a:t>
                      </a:r>
                      <a:endParaRPr lang="pt-BR" sz="2000" dirty="0"/>
                    </a:p>
                  </a:txBody>
                  <a:tcPr/>
                </a:tc>
                <a:tc>
                  <a:txBody>
                    <a:bodyPr/>
                    <a:lstStyle/>
                    <a:p>
                      <a:pPr algn="ctr"/>
                      <a:r>
                        <a:rPr lang="pt-BR" sz="2000" dirty="0"/>
                        <a:t>Notas </a:t>
                      </a:r>
                    </a:p>
                  </a:txBody>
                  <a:tcPr/>
                </a:tc>
                <a:extLst>
                  <a:ext uri="{0D108BD9-81ED-4DB2-BD59-A6C34878D82A}">
                    <a16:rowId xmlns:a16="http://schemas.microsoft.com/office/drawing/2014/main" val="2271186602"/>
                  </a:ext>
                </a:extLst>
              </a:tr>
              <a:tr h="370840">
                <a:tc>
                  <a:txBody>
                    <a:bodyPr/>
                    <a:lstStyle/>
                    <a:p>
                      <a:pPr algn="ctr"/>
                      <a:r>
                        <a:rPr lang="pt-BR" dirty="0"/>
                        <a:t>Bruno</a:t>
                      </a:r>
                    </a:p>
                  </a:txBody>
                  <a:tcPr/>
                </a:tc>
                <a:tc>
                  <a:txBody>
                    <a:bodyPr/>
                    <a:lstStyle/>
                    <a:p>
                      <a:pPr algn="ctr"/>
                      <a:r>
                        <a:rPr lang="pt-BR" dirty="0"/>
                        <a:t> 8,0</a:t>
                      </a:r>
                    </a:p>
                  </a:txBody>
                  <a:tcPr/>
                </a:tc>
                <a:extLst>
                  <a:ext uri="{0D108BD9-81ED-4DB2-BD59-A6C34878D82A}">
                    <a16:rowId xmlns:a16="http://schemas.microsoft.com/office/drawing/2014/main" val="50962338"/>
                  </a:ext>
                </a:extLst>
              </a:tr>
              <a:tr h="370840">
                <a:tc>
                  <a:txBody>
                    <a:bodyPr/>
                    <a:lstStyle/>
                    <a:p>
                      <a:pPr algn="ctr"/>
                      <a:r>
                        <a:rPr lang="pt-BR" dirty="0"/>
                        <a:t>Giovanna</a:t>
                      </a:r>
                    </a:p>
                  </a:txBody>
                  <a:tcPr/>
                </a:tc>
                <a:tc>
                  <a:txBody>
                    <a:bodyPr/>
                    <a:lstStyle/>
                    <a:p>
                      <a:pPr algn="ctr"/>
                      <a:r>
                        <a:rPr lang="pt-BR" dirty="0"/>
                        <a:t>8,0</a:t>
                      </a:r>
                    </a:p>
                  </a:txBody>
                  <a:tcPr/>
                </a:tc>
                <a:extLst>
                  <a:ext uri="{0D108BD9-81ED-4DB2-BD59-A6C34878D82A}">
                    <a16:rowId xmlns:a16="http://schemas.microsoft.com/office/drawing/2014/main" val="3890755796"/>
                  </a:ext>
                </a:extLst>
              </a:tr>
              <a:tr h="370840">
                <a:tc>
                  <a:txBody>
                    <a:bodyPr/>
                    <a:lstStyle/>
                    <a:p>
                      <a:pPr algn="ctr"/>
                      <a:r>
                        <a:rPr lang="pt-BR" dirty="0"/>
                        <a:t>Isabela</a:t>
                      </a:r>
                    </a:p>
                  </a:txBody>
                  <a:tcPr/>
                </a:tc>
                <a:tc>
                  <a:txBody>
                    <a:bodyPr/>
                    <a:lstStyle/>
                    <a:p>
                      <a:pPr algn="ctr"/>
                      <a:r>
                        <a:rPr lang="pt-BR" dirty="0"/>
                        <a:t>8,0</a:t>
                      </a:r>
                    </a:p>
                  </a:txBody>
                  <a:tcPr/>
                </a:tc>
                <a:extLst>
                  <a:ext uri="{0D108BD9-81ED-4DB2-BD59-A6C34878D82A}">
                    <a16:rowId xmlns:a16="http://schemas.microsoft.com/office/drawing/2014/main" val="925487561"/>
                  </a:ext>
                </a:extLst>
              </a:tr>
              <a:tr h="370840">
                <a:tc>
                  <a:txBody>
                    <a:bodyPr/>
                    <a:lstStyle/>
                    <a:p>
                      <a:pPr algn="ctr"/>
                      <a:r>
                        <a:rPr lang="pt-BR" dirty="0"/>
                        <a:t>José</a:t>
                      </a:r>
                    </a:p>
                  </a:txBody>
                  <a:tcPr/>
                </a:tc>
                <a:tc>
                  <a:txBody>
                    <a:bodyPr/>
                    <a:lstStyle/>
                    <a:p>
                      <a:pPr algn="ctr"/>
                      <a:r>
                        <a:rPr lang="pt-BR" dirty="0"/>
                        <a:t>8,0</a:t>
                      </a:r>
                    </a:p>
                  </a:txBody>
                  <a:tcPr/>
                </a:tc>
                <a:extLst>
                  <a:ext uri="{0D108BD9-81ED-4DB2-BD59-A6C34878D82A}">
                    <a16:rowId xmlns:a16="http://schemas.microsoft.com/office/drawing/2014/main" val="3586889148"/>
                  </a:ext>
                </a:extLst>
              </a:tr>
              <a:tr h="370840">
                <a:tc>
                  <a:txBody>
                    <a:bodyPr/>
                    <a:lstStyle/>
                    <a:p>
                      <a:pPr algn="ctr"/>
                      <a:r>
                        <a:rPr lang="pt-BR" dirty="0"/>
                        <a:t>Thales</a:t>
                      </a:r>
                    </a:p>
                  </a:txBody>
                  <a:tcPr/>
                </a:tc>
                <a:tc>
                  <a:txBody>
                    <a:bodyPr/>
                    <a:lstStyle/>
                    <a:p>
                      <a:pPr algn="ctr"/>
                      <a:r>
                        <a:rPr lang="pt-BR" dirty="0"/>
                        <a:t>8,0</a:t>
                      </a:r>
                    </a:p>
                  </a:txBody>
                  <a:tcPr/>
                </a:tc>
                <a:extLst>
                  <a:ext uri="{0D108BD9-81ED-4DB2-BD59-A6C34878D82A}">
                    <a16:rowId xmlns:a16="http://schemas.microsoft.com/office/drawing/2014/main" val="2671167303"/>
                  </a:ext>
                </a:extLst>
              </a:tr>
            </a:tbl>
          </a:graphicData>
        </a:graphic>
      </p:graphicFrame>
      <p:graphicFrame>
        <p:nvGraphicFramePr>
          <p:cNvPr id="5" name="Tabela 4"/>
          <p:cNvGraphicFramePr>
            <a:graphicFrameLocks noGrp="1"/>
          </p:cNvGraphicFramePr>
          <p:nvPr>
            <p:extLst/>
          </p:nvPr>
        </p:nvGraphicFramePr>
        <p:xfrm>
          <a:off x="1067710" y="4657264"/>
          <a:ext cx="10116906" cy="396240"/>
        </p:xfrm>
        <a:graphic>
          <a:graphicData uri="http://schemas.openxmlformats.org/drawingml/2006/table">
            <a:tbl>
              <a:tblPr firstRow="1" bandRow="1">
                <a:tableStyleId>{21E4AEA4-8DFA-4A89-87EB-49C32662AFE0}</a:tableStyleId>
              </a:tblPr>
              <a:tblGrid>
                <a:gridCol w="5058453">
                  <a:extLst>
                    <a:ext uri="{9D8B030D-6E8A-4147-A177-3AD203B41FA5}">
                      <a16:colId xmlns:a16="http://schemas.microsoft.com/office/drawing/2014/main" val="1189383788"/>
                    </a:ext>
                  </a:extLst>
                </a:gridCol>
                <a:gridCol w="5058453">
                  <a:extLst>
                    <a:ext uri="{9D8B030D-6E8A-4147-A177-3AD203B41FA5}">
                      <a16:colId xmlns:a16="http://schemas.microsoft.com/office/drawing/2014/main" val="2510192588"/>
                    </a:ext>
                  </a:extLst>
                </a:gridCol>
              </a:tblGrid>
              <a:tr h="379614">
                <a:tc>
                  <a:txBody>
                    <a:bodyPr/>
                    <a:lstStyle/>
                    <a:p>
                      <a:r>
                        <a:rPr lang="pt-BR" sz="2000" dirty="0"/>
                        <a:t>Nota do</a:t>
                      </a:r>
                      <a:r>
                        <a:rPr lang="pt-BR" sz="2000" baseline="0" dirty="0"/>
                        <a:t> Grupo </a:t>
                      </a:r>
                      <a:endParaRPr lang="pt-BR" sz="2000" dirty="0"/>
                    </a:p>
                  </a:txBody>
                  <a:tcPr/>
                </a:tc>
                <a:tc>
                  <a:txBody>
                    <a:bodyPr/>
                    <a:lstStyle/>
                    <a:p>
                      <a:pPr algn="ctr"/>
                      <a:r>
                        <a:rPr lang="pt-BR" dirty="0"/>
                        <a:t>7,5</a:t>
                      </a:r>
                    </a:p>
                  </a:txBody>
                  <a:tcPr/>
                </a:tc>
                <a:extLst>
                  <a:ext uri="{0D108BD9-81ED-4DB2-BD59-A6C34878D82A}">
                    <a16:rowId xmlns:a16="http://schemas.microsoft.com/office/drawing/2014/main" val="2455153883"/>
                  </a:ext>
                </a:extLst>
              </a:tr>
            </a:tbl>
          </a:graphicData>
        </a:graphic>
      </p:graphicFrame>
    </p:spTree>
    <p:extLst>
      <p:ext uri="{BB962C8B-B14F-4D97-AF65-F5344CB8AC3E}">
        <p14:creationId xmlns:p14="http://schemas.microsoft.com/office/powerpoint/2010/main" val="33452414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A6E7C5-BD17-4A1C-8CB1-F98870D40B28}"/>
              </a:ext>
            </a:extLst>
          </p:cNvPr>
          <p:cNvSpPr>
            <a:spLocks noGrp="1"/>
          </p:cNvSpPr>
          <p:nvPr>
            <p:ph type="title"/>
          </p:nvPr>
        </p:nvSpPr>
        <p:spPr>
          <a:xfrm>
            <a:off x="1097279" y="263527"/>
            <a:ext cx="10058401" cy="1450757"/>
          </a:xfrm>
        </p:spPr>
        <p:txBody>
          <a:bodyPr/>
          <a:lstStyle/>
          <a:p>
            <a:r>
              <a:rPr lang="pt-BR" dirty="0"/>
              <a:t>Módulo 7 – Plano Alimentar/Cardápio (Nutricionistas)</a:t>
            </a:r>
          </a:p>
        </p:txBody>
      </p:sp>
      <p:sp>
        <p:nvSpPr>
          <p:cNvPr id="3" name="Espaço Reservado para Conteúdo 2">
            <a:extLst>
              <a:ext uri="{FF2B5EF4-FFF2-40B4-BE49-F238E27FC236}">
                <a16:creationId xmlns:a16="http://schemas.microsoft.com/office/drawing/2014/main" id="{8BF27684-29CB-4261-843B-826A77AF6DFA}"/>
              </a:ext>
            </a:extLst>
          </p:cNvPr>
          <p:cNvSpPr>
            <a:spLocks noGrp="1"/>
          </p:cNvSpPr>
          <p:nvPr>
            <p:ph idx="1"/>
          </p:nvPr>
        </p:nvSpPr>
        <p:spPr/>
        <p:txBody>
          <a:bodyPr/>
          <a:lstStyle/>
          <a:p>
            <a:pPr>
              <a:buFont typeface="Arial" panose="020B0604020202020204" pitchFamily="34" charset="0"/>
              <a:buChar char="•"/>
            </a:pPr>
            <a:r>
              <a:rPr lang="pt-BR" dirty="0"/>
              <a:t> Ana Beatriz de Mello </a:t>
            </a:r>
            <a:r>
              <a:rPr lang="pt-BR" dirty="0" err="1"/>
              <a:t>Palmiro</a:t>
            </a:r>
            <a:r>
              <a:rPr lang="pt-BR" dirty="0"/>
              <a:t> (DBA);</a:t>
            </a:r>
          </a:p>
          <a:p>
            <a:pPr>
              <a:buFont typeface="Arial" panose="020B0604020202020204" pitchFamily="34" charset="0"/>
              <a:buChar char="•"/>
            </a:pPr>
            <a:r>
              <a:rPr lang="pt-BR" dirty="0"/>
              <a:t> Ana Julia de Souza Costa (DBA);</a:t>
            </a:r>
          </a:p>
          <a:p>
            <a:pPr>
              <a:buFont typeface="Arial" panose="020B0604020202020204" pitchFamily="34" charset="0"/>
              <a:buChar char="•"/>
            </a:pPr>
            <a:r>
              <a:rPr lang="pt-BR" dirty="0"/>
              <a:t> Larissa  Maria Moraes Ribeiro (desenvolvedora);</a:t>
            </a:r>
          </a:p>
          <a:p>
            <a:pPr>
              <a:buFont typeface="Arial" panose="020B0604020202020204" pitchFamily="34" charset="0"/>
              <a:buChar char="•"/>
            </a:pPr>
            <a:r>
              <a:rPr lang="pt-BR" dirty="0"/>
              <a:t> Luís Felipe </a:t>
            </a:r>
            <a:r>
              <a:rPr lang="pt-BR" dirty="0" err="1"/>
              <a:t>Colosimo</a:t>
            </a:r>
            <a:r>
              <a:rPr lang="pt-BR" dirty="0"/>
              <a:t> (desenvolvedor);</a:t>
            </a:r>
          </a:p>
          <a:p>
            <a:pPr>
              <a:buFont typeface="Arial" panose="020B0604020202020204" pitchFamily="34" charset="0"/>
              <a:buChar char="•"/>
            </a:pPr>
            <a:r>
              <a:rPr lang="pt-BR" dirty="0"/>
              <a:t> Nelson Fernandes Neto (analista);</a:t>
            </a:r>
          </a:p>
          <a:p>
            <a:pPr>
              <a:buFont typeface="Arial" panose="020B0604020202020204" pitchFamily="34" charset="0"/>
              <a:buChar char="•"/>
            </a:pP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47815027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256306" y="286603"/>
            <a:ext cx="10058400" cy="1464924"/>
          </a:xfrm>
        </p:spPr>
        <p:txBody>
          <a:bodyPr>
            <a:normAutofit/>
          </a:bodyPr>
          <a:lstStyle/>
          <a:p>
            <a:r>
              <a:rPr lang="pt-BR" dirty="0"/>
              <a:t>Documento de Visão</a:t>
            </a:r>
          </a:p>
        </p:txBody>
      </p:sp>
      <p:pic>
        <p:nvPicPr>
          <p:cNvPr id="1028" name="Picture 4" descr="Captur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834" y="1913076"/>
            <a:ext cx="4977227" cy="426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92083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sz="5400" dirty="0"/>
              <a:t>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r>
              <a:rPr lang="pt-BR" sz="2400" dirty="0"/>
              <a:t>1 - Gestão de Usuário com um único Nutricionista simultaneamente </a:t>
            </a:r>
          </a:p>
          <a:p>
            <a:pPr lvl="4"/>
            <a:r>
              <a:rPr lang="pt-BR" sz="2400" dirty="0"/>
              <a:t>População</a:t>
            </a:r>
          </a:p>
          <a:p>
            <a:pPr lvl="1">
              <a:buFont typeface="Arial" panose="020B0604020202020204" pitchFamily="34" charset="0"/>
              <a:buChar char="•"/>
            </a:pPr>
            <a:endParaRPr lang="pt-BR" dirty="0"/>
          </a:p>
          <a:p>
            <a:pPr lvl="1">
              <a:buFont typeface="Arial" panose="020B0604020202020204" pitchFamily="34" charset="0"/>
              <a:buChar char="•"/>
            </a:pPr>
            <a:endParaRPr lang="pt-BR" dirty="0"/>
          </a:p>
          <a:p>
            <a:pPr marL="201168" lvl="1" indent="0">
              <a:buNone/>
            </a:pPr>
            <a:endParaRPr lang="pt-BR" dirty="0"/>
          </a:p>
          <a:p>
            <a:pPr lvl="1"/>
            <a:r>
              <a:rPr lang="pt-BR" sz="2400" dirty="0"/>
              <a:t>2 - Agendar novas Consultas Presenciais com a População – Integração Google </a:t>
            </a:r>
            <a:r>
              <a:rPr lang="pt-BR" sz="2400" dirty="0" err="1"/>
              <a:t>Calendar</a:t>
            </a:r>
            <a:endParaRPr lang="pt-BR" sz="2400" dirty="0"/>
          </a:p>
          <a:p>
            <a:pPr marL="871400" lvl="5" indent="0">
              <a:buNone/>
            </a:pPr>
            <a:r>
              <a:rPr lang="pt-BR" sz="2400" dirty="0"/>
              <a:t>Nutricionista</a:t>
            </a:r>
          </a:p>
          <a:p>
            <a:pPr marL="384048" lvl="2" indent="0">
              <a:buNone/>
            </a:pPr>
            <a:endParaRPr lang="pt-BR" dirty="0"/>
          </a:p>
          <a:p>
            <a:pPr lvl="1"/>
            <a:endParaRPr lang="pt-BR" dirty="0"/>
          </a:p>
        </p:txBody>
      </p:sp>
    </p:spTree>
    <p:extLst>
      <p:ext uri="{BB962C8B-B14F-4D97-AF65-F5344CB8AC3E}">
        <p14:creationId xmlns:p14="http://schemas.microsoft.com/office/powerpoint/2010/main" val="168766515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sz="5400" dirty="0"/>
              <a:t>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400" dirty="0"/>
              <a:t>3 - Definição do Objetivo / Restrição Alimentar / Estilo de Vida (Atividades) / Peso Atual e Peso Meta</a:t>
            </a:r>
          </a:p>
          <a:p>
            <a:pPr lvl="4">
              <a:buFont typeface="Arial" panose="020B0604020202020204" pitchFamily="34" charset="0"/>
              <a:buChar char="•"/>
            </a:pPr>
            <a:r>
              <a:rPr lang="pt-BR" sz="2400" dirty="0"/>
              <a:t>Nutricionista</a:t>
            </a:r>
          </a:p>
          <a:p>
            <a:pPr lvl="1">
              <a:buFont typeface="Arial" panose="020B0604020202020204" pitchFamily="34" charset="0"/>
              <a:buChar char="•"/>
            </a:pPr>
            <a:endParaRPr lang="pt-BR" dirty="0"/>
          </a:p>
          <a:p>
            <a:pPr marL="384048" lvl="2" indent="0">
              <a:buNone/>
            </a:pPr>
            <a:endParaRPr lang="pt-BR" dirty="0"/>
          </a:p>
          <a:p>
            <a:pPr lvl="2"/>
            <a:r>
              <a:rPr lang="pt-BR" sz="2400" dirty="0"/>
              <a:t>4 - Gestão dos Registros das Consultas entre População e Nutricionista </a:t>
            </a:r>
          </a:p>
          <a:p>
            <a:pPr lvl="5"/>
            <a:r>
              <a:rPr lang="pt-BR" sz="2400" dirty="0"/>
              <a:t>Nutricionista</a:t>
            </a:r>
          </a:p>
          <a:p>
            <a:pPr lvl="1"/>
            <a:endParaRPr lang="pt-BR" dirty="0"/>
          </a:p>
        </p:txBody>
      </p:sp>
    </p:spTree>
    <p:extLst>
      <p:ext uri="{BB962C8B-B14F-4D97-AF65-F5344CB8AC3E}">
        <p14:creationId xmlns:p14="http://schemas.microsoft.com/office/powerpoint/2010/main" val="252738390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sz="5400" dirty="0"/>
              <a:t>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400" dirty="0"/>
              <a:t>5 - Gestão de Cardápios Periódicos por Pessoa – Café da Manhã, Almoço, Lanche da Tarde, Café da Tarde, Janta, Lanche da Noite</a:t>
            </a:r>
          </a:p>
          <a:p>
            <a:pPr lvl="5">
              <a:buFont typeface="Arial" panose="020B0604020202020204" pitchFamily="34" charset="0"/>
              <a:buChar char="•"/>
            </a:pPr>
            <a:r>
              <a:rPr lang="pt-BR" sz="2400" dirty="0"/>
              <a:t>Nutricionista</a:t>
            </a:r>
          </a:p>
          <a:p>
            <a:pPr lvl="1">
              <a:buFont typeface="Arial" panose="020B0604020202020204" pitchFamily="34" charset="0"/>
              <a:buChar char="•"/>
            </a:pPr>
            <a:endParaRPr lang="pt-BR" dirty="0"/>
          </a:p>
          <a:p>
            <a:pPr lvl="1">
              <a:buFont typeface="Arial" panose="020B0604020202020204" pitchFamily="34" charset="0"/>
              <a:buChar char="•"/>
            </a:pPr>
            <a:endParaRPr lang="pt-BR" dirty="0"/>
          </a:p>
          <a:p>
            <a:pPr marL="384048" lvl="2" indent="0">
              <a:buNone/>
            </a:pPr>
            <a:endParaRPr lang="pt-BR" dirty="0"/>
          </a:p>
          <a:p>
            <a:pPr lvl="2"/>
            <a:r>
              <a:rPr lang="pt-BR" sz="2400" dirty="0"/>
              <a:t>6 - Gerar Relatório Tabular e Gráfico de Calorias por Cardápio de cada Pessoa</a:t>
            </a:r>
          </a:p>
          <a:p>
            <a:pPr lvl="6"/>
            <a:r>
              <a:rPr lang="pt-BR" sz="2400" dirty="0"/>
              <a:t>Nutricionista</a:t>
            </a:r>
          </a:p>
          <a:p>
            <a:pPr lvl="3"/>
            <a:endParaRPr lang="pt-BR" sz="2400" dirty="0"/>
          </a:p>
          <a:p>
            <a:pPr lvl="1"/>
            <a:endParaRPr lang="pt-BR" dirty="0"/>
          </a:p>
        </p:txBody>
      </p:sp>
    </p:spTree>
    <p:extLst>
      <p:ext uri="{BB962C8B-B14F-4D97-AF65-F5344CB8AC3E}">
        <p14:creationId xmlns:p14="http://schemas.microsoft.com/office/powerpoint/2010/main" val="22381251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sz="5400" dirty="0"/>
              <a:t>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sz="2400" dirty="0"/>
              <a:t>7 - Envio de E-mail de Novos Cardápios Cadastrados aos Usuários</a:t>
            </a:r>
          </a:p>
          <a:p>
            <a:pPr lvl="5">
              <a:buFont typeface="Arial" panose="020B0604020202020204" pitchFamily="34" charset="0"/>
              <a:buChar char="•"/>
            </a:pPr>
            <a:r>
              <a:rPr lang="pt-BR" sz="2400" dirty="0"/>
              <a:t>Sistema</a:t>
            </a:r>
          </a:p>
          <a:p>
            <a:pPr lvl="1">
              <a:buFont typeface="Arial" panose="020B0604020202020204" pitchFamily="34" charset="0"/>
              <a:buChar char="•"/>
            </a:pPr>
            <a:endParaRPr lang="pt-BR" dirty="0"/>
          </a:p>
          <a:p>
            <a:pPr lvl="1">
              <a:buFont typeface="Arial" panose="020B0604020202020204" pitchFamily="34" charset="0"/>
              <a:buChar char="•"/>
            </a:pPr>
            <a:endParaRPr lang="pt-BR" dirty="0"/>
          </a:p>
          <a:p>
            <a:pPr>
              <a:buFont typeface="Arial" panose="020B0604020202020204" pitchFamily="34" charset="0"/>
              <a:buChar char="•"/>
            </a:pPr>
            <a:endParaRPr lang="pt-BR" dirty="0"/>
          </a:p>
          <a:p>
            <a:pPr marL="384048" lvl="2" indent="0">
              <a:buNone/>
            </a:pPr>
            <a:endParaRPr lang="pt-BR" dirty="0"/>
          </a:p>
          <a:p>
            <a:pPr lvl="1"/>
            <a:endParaRPr lang="pt-BR" dirty="0"/>
          </a:p>
        </p:txBody>
      </p:sp>
    </p:spTree>
    <p:extLst>
      <p:ext uri="{BB962C8B-B14F-4D97-AF65-F5344CB8AC3E}">
        <p14:creationId xmlns:p14="http://schemas.microsoft.com/office/powerpoint/2010/main" val="323946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5" name="Espaço Reservado para Conteúdo 3">
            <a:extLst>
              <a:ext uri="{FF2B5EF4-FFF2-40B4-BE49-F238E27FC236}">
                <a16:creationId xmlns:a16="http://schemas.microsoft.com/office/drawing/2014/main" id="{01516573-0EE2-4FB8-BAF0-8B8AD9B63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7391"/>
          </a:xfrm>
          <a:prstGeom prst="rect">
            <a:avLst/>
          </a:prstGeom>
        </p:spPr>
      </p:pic>
    </p:spTree>
    <p:extLst>
      <p:ext uri="{BB962C8B-B14F-4D97-AF65-F5344CB8AC3E}">
        <p14:creationId xmlns:p14="http://schemas.microsoft.com/office/powerpoint/2010/main" val="23379347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463" y="2524607"/>
            <a:ext cx="3812034" cy="2734499"/>
          </a:xfrm>
          <a:prstGeom prst="rect">
            <a:avLst/>
          </a:prstGeom>
        </p:spPr>
      </p:pic>
    </p:spTree>
    <p:extLst>
      <p:ext uri="{BB962C8B-B14F-4D97-AF65-F5344CB8AC3E}">
        <p14:creationId xmlns:p14="http://schemas.microsoft.com/office/powerpoint/2010/main" val="343000582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990" y="1840631"/>
            <a:ext cx="8506980" cy="4390431"/>
          </a:xfrm>
          <a:prstGeom prst="rect">
            <a:avLst/>
          </a:prstGeom>
        </p:spPr>
      </p:pic>
    </p:spTree>
    <p:extLst>
      <p:ext uri="{BB962C8B-B14F-4D97-AF65-F5344CB8AC3E}">
        <p14:creationId xmlns:p14="http://schemas.microsoft.com/office/powerpoint/2010/main" val="206076957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marL="91440" lvl="1" indent="-91440">
              <a:spcBef>
                <a:spcPts val="1200"/>
              </a:spcBef>
              <a:spcAft>
                <a:spcPts val="200"/>
              </a:spcAft>
              <a:buSzPct val="100000"/>
              <a:buFont typeface="Calibri" panose="020F0502020204030204" pitchFamily="34" charset="0"/>
              <a:buChar char=" "/>
            </a:pPr>
            <a:r>
              <a:rPr lang="pt-BR" b="1" dirty="0"/>
              <a:t>RF #1:  Vincular-se ao nutricionista</a:t>
            </a:r>
          </a:p>
          <a:p>
            <a:endParaRPr lang="pt-BR" dirty="0"/>
          </a:p>
        </p:txBody>
      </p:sp>
      <p:pic>
        <p:nvPicPr>
          <p:cNvPr id="4" name="Espaço Reservado para Conteú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660" y="2591080"/>
            <a:ext cx="3572374" cy="2200582"/>
          </a:xfrm>
          <a:prstGeom prst="rect">
            <a:avLst/>
          </a:prstGeom>
        </p:spPr>
      </p:pic>
    </p:spTree>
    <p:extLst>
      <p:ext uri="{BB962C8B-B14F-4D97-AF65-F5344CB8AC3E}">
        <p14:creationId xmlns:p14="http://schemas.microsoft.com/office/powerpoint/2010/main" val="21621262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a:xfrm>
            <a:off x="1097280" y="1820795"/>
            <a:ext cx="10058400" cy="4023360"/>
          </a:xfrm>
        </p:spPr>
        <p:txBody>
          <a:bodyPr/>
          <a:lstStyle/>
          <a:p>
            <a:pPr marL="91440" lvl="1" indent="-91440">
              <a:spcBef>
                <a:spcPts val="1200"/>
              </a:spcBef>
              <a:spcAft>
                <a:spcPts val="200"/>
              </a:spcAft>
              <a:buSzPct val="100000"/>
              <a:buFont typeface="Calibri" panose="020F0502020204030204" pitchFamily="34" charset="0"/>
              <a:buChar char=" "/>
            </a:pPr>
            <a:r>
              <a:rPr lang="pt-BR" b="1" dirty="0"/>
              <a:t>RF #1:  Vincular-se ao nutricionista</a:t>
            </a:r>
          </a:p>
          <a:p>
            <a:endParaRPr lang="pt-BR" dirty="0"/>
          </a:p>
        </p:txBody>
      </p:sp>
      <p:pic>
        <p:nvPicPr>
          <p:cNvPr id="5" name="Picture 2" descr="buscar nutricionista e solici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34" y="2269067"/>
            <a:ext cx="8368692" cy="396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36556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marL="91440" lvl="1" indent="-91440">
              <a:spcBef>
                <a:spcPts val="1200"/>
              </a:spcBef>
              <a:spcAft>
                <a:spcPts val="200"/>
              </a:spcAft>
              <a:buSzPct val="100000"/>
              <a:buFont typeface="Calibri" panose="020F0502020204030204" pitchFamily="34" charset="0"/>
              <a:buChar char=" "/>
            </a:pPr>
            <a:r>
              <a:rPr lang="pt-BR" b="1" dirty="0"/>
              <a:t>RF #1:  Vincular-se ao nutricionista</a:t>
            </a:r>
          </a:p>
          <a:p>
            <a:endParaRPr lang="pt-BR" dirty="0"/>
          </a:p>
        </p:txBody>
      </p:sp>
      <p:pic>
        <p:nvPicPr>
          <p:cNvPr id="4" name="Picture 3" descr="buscar nutricionista e solicita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134" y="2269067"/>
            <a:ext cx="8368692" cy="3964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53693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875" y="2997143"/>
            <a:ext cx="7287642" cy="1028844"/>
          </a:xfrm>
          <a:prstGeom prst="rect">
            <a:avLst/>
          </a:prstGeom>
        </p:spPr>
      </p:pic>
      <p:sp>
        <p:nvSpPr>
          <p:cNvPr id="6" name="Espaço Reservado para Conteúdo 5"/>
          <p:cNvSpPr>
            <a:spLocks noGrp="1"/>
          </p:cNvSpPr>
          <p:nvPr>
            <p:ph idx="1"/>
          </p:nvPr>
        </p:nvSpPr>
        <p:spPr>
          <a:xfrm>
            <a:off x="1217758" y="1737360"/>
            <a:ext cx="10058400" cy="4023360"/>
          </a:xfrm>
        </p:spPr>
        <p:txBody>
          <a:bodyPr/>
          <a:lstStyle/>
          <a:p>
            <a:r>
              <a:rPr lang="pt-BR" dirty="0"/>
              <a:t> </a:t>
            </a:r>
          </a:p>
        </p:txBody>
      </p:sp>
      <p:sp>
        <p:nvSpPr>
          <p:cNvPr id="7" name="Retângulo 6"/>
          <p:cNvSpPr/>
          <p:nvPr/>
        </p:nvSpPr>
        <p:spPr>
          <a:xfrm>
            <a:off x="1097280" y="1842978"/>
            <a:ext cx="9824720" cy="369332"/>
          </a:xfrm>
          <a:prstGeom prst="rect">
            <a:avLst/>
          </a:prstGeom>
        </p:spPr>
        <p:txBody>
          <a:bodyPr wrap="square">
            <a:spAutoFit/>
          </a:bodyPr>
          <a:lstStyle/>
          <a:p>
            <a:r>
              <a:rPr lang="pt-BR" b="1" dirty="0"/>
              <a:t>RF #2: Agendar novas consultas</a:t>
            </a:r>
            <a:endParaRPr lang="pt-BR" dirty="0"/>
          </a:p>
        </p:txBody>
      </p:sp>
    </p:spTree>
    <p:extLst>
      <p:ext uri="{BB962C8B-B14F-4D97-AF65-F5344CB8AC3E}">
        <p14:creationId xmlns:p14="http://schemas.microsoft.com/office/powerpoint/2010/main" val="35174382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981260"/>
            <a:ext cx="10058400" cy="780627"/>
          </a:xfrm>
        </p:spPr>
        <p:txBody>
          <a:bodyPr/>
          <a:lstStyle/>
          <a:p>
            <a:r>
              <a:rPr lang="pt-BR" dirty="0"/>
              <a:t>Documento de Casos de Uso </a:t>
            </a:r>
          </a:p>
        </p:txBody>
      </p:sp>
      <p:pic>
        <p:nvPicPr>
          <p:cNvPr id="5" name="Picture 2" descr="4,1"/>
          <p:cNvPicPr>
            <a:picLocks noChangeAspect="1" noChangeArrowheads="1"/>
          </p:cNvPicPr>
          <p:nvPr/>
        </p:nvPicPr>
        <p:blipFill rotWithShape="1">
          <a:blip r:embed="rId2">
            <a:extLst>
              <a:ext uri="{28A0092B-C50C-407E-A947-70E740481C1C}">
                <a14:useLocalDpi xmlns:a14="http://schemas.microsoft.com/office/drawing/2010/main" val="0"/>
              </a:ext>
            </a:extLst>
          </a:blip>
          <a:srcRect t="6070"/>
          <a:stretch/>
        </p:blipFill>
        <p:spPr bwMode="auto">
          <a:xfrm>
            <a:off x="1942134" y="2269067"/>
            <a:ext cx="8368692" cy="396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tângulo 3"/>
          <p:cNvSpPr/>
          <p:nvPr/>
        </p:nvSpPr>
        <p:spPr>
          <a:xfrm>
            <a:off x="1097280" y="1842978"/>
            <a:ext cx="9824720" cy="369332"/>
          </a:xfrm>
          <a:prstGeom prst="rect">
            <a:avLst/>
          </a:prstGeom>
        </p:spPr>
        <p:txBody>
          <a:bodyPr wrap="square">
            <a:spAutoFit/>
          </a:bodyPr>
          <a:lstStyle/>
          <a:p>
            <a:r>
              <a:rPr lang="pt-BR" b="1" dirty="0"/>
              <a:t>RF #2: Agendar novas consultas</a:t>
            </a:r>
            <a:endParaRPr lang="pt-BR" dirty="0"/>
          </a:p>
        </p:txBody>
      </p:sp>
    </p:spTree>
    <p:extLst>
      <p:ext uri="{BB962C8B-B14F-4D97-AF65-F5344CB8AC3E}">
        <p14:creationId xmlns:p14="http://schemas.microsoft.com/office/powerpoint/2010/main" val="39598822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r>
              <a:rPr lang="pt-BR" b="1" dirty="0"/>
              <a:t>RF #3: Vida Alimentar e Definição de Metas.</a:t>
            </a:r>
          </a:p>
          <a:p>
            <a:endParaRPr lang="pt-BR" b="1" dirty="0"/>
          </a:p>
          <a:p>
            <a:endParaRPr lang="pt-BR"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660" r="1061"/>
          <a:stretch/>
        </p:blipFill>
        <p:spPr bwMode="auto">
          <a:xfrm>
            <a:off x="1869310" y="2690813"/>
            <a:ext cx="7293739" cy="1715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99892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#3: Vida Alimentar e Definição de Metas – Busca por paciente.</a:t>
            </a:r>
          </a:p>
          <a:p>
            <a:endParaRPr lang="pt-BR" b="1" dirty="0"/>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23408" b="23408"/>
          <a:stretch/>
        </p:blipFill>
        <p:spPr>
          <a:xfrm>
            <a:off x="1514474" y="1409770"/>
            <a:ext cx="8162925" cy="4272688"/>
          </a:xfrm>
          <a:prstGeom prst="rect">
            <a:avLst/>
          </a:prstGeom>
        </p:spPr>
      </p:pic>
    </p:spTree>
    <p:extLst>
      <p:ext uri="{BB962C8B-B14F-4D97-AF65-F5344CB8AC3E}">
        <p14:creationId xmlns:p14="http://schemas.microsoft.com/office/powerpoint/2010/main" val="5144116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#3: Vida Alimentar e Definição de Metas – Preenchimento de dados.</a:t>
            </a:r>
          </a:p>
          <a:p>
            <a:endParaRPr lang="pt-BR" b="1" dirty="0"/>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15445" b="2560"/>
          <a:stretch/>
        </p:blipFill>
        <p:spPr>
          <a:xfrm>
            <a:off x="1119759" y="2136585"/>
            <a:ext cx="10166940" cy="4073145"/>
          </a:xfrm>
          <a:prstGeom prst="rect">
            <a:avLst/>
          </a:prstGeom>
        </p:spPr>
      </p:pic>
    </p:spTree>
    <p:extLst>
      <p:ext uri="{BB962C8B-B14F-4D97-AF65-F5344CB8AC3E}">
        <p14:creationId xmlns:p14="http://schemas.microsoft.com/office/powerpoint/2010/main" val="28139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3</a:t>
            </a:r>
          </a:p>
        </p:txBody>
      </p:sp>
    </p:spTree>
    <p:extLst>
      <p:ext uri="{BB962C8B-B14F-4D97-AF65-F5344CB8AC3E}">
        <p14:creationId xmlns:p14="http://schemas.microsoft.com/office/powerpoint/2010/main" val="256671465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#3: Vida Alimentar e Definição de Metas –Exibição de dados.</a:t>
            </a:r>
          </a:p>
          <a:p>
            <a:endParaRPr lang="pt-BR" b="1" dirty="0"/>
          </a:p>
          <a:p>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59" y="2286065"/>
            <a:ext cx="10058400" cy="3777422"/>
          </a:xfrm>
          <a:prstGeom prst="rect">
            <a:avLst/>
          </a:prstGeom>
        </p:spPr>
      </p:pic>
    </p:spTree>
    <p:extLst>
      <p:ext uri="{BB962C8B-B14F-4D97-AF65-F5344CB8AC3E}">
        <p14:creationId xmlns:p14="http://schemas.microsoft.com/office/powerpoint/2010/main" val="26406542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r>
              <a:rPr lang="pt-BR" b="1" dirty="0"/>
              <a:t>RF #4: Gestão dos Registros de Consultas.</a:t>
            </a:r>
          </a:p>
          <a:p>
            <a:endParaRPr lang="pt-BR" dirty="0"/>
          </a:p>
        </p:txBody>
      </p:sp>
      <p:pic>
        <p:nvPicPr>
          <p:cNvPr id="10" name="Image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757" y="2371715"/>
            <a:ext cx="10543445" cy="3166200"/>
          </a:xfrm>
          <a:prstGeom prst="rect">
            <a:avLst/>
          </a:prstGeom>
        </p:spPr>
      </p:pic>
    </p:spTree>
    <p:extLst>
      <p:ext uri="{BB962C8B-B14F-4D97-AF65-F5344CB8AC3E}">
        <p14:creationId xmlns:p14="http://schemas.microsoft.com/office/powerpoint/2010/main" val="21724273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r>
              <a:rPr lang="pt-BR" b="1" dirty="0"/>
              <a:t>RF #4: Gestão dos Registros de Consultas – Histórico de Fichas.</a:t>
            </a:r>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11902" b="6130"/>
          <a:stretch/>
        </p:blipFill>
        <p:spPr>
          <a:xfrm>
            <a:off x="1838405" y="2343954"/>
            <a:ext cx="8576149" cy="3896949"/>
          </a:xfrm>
          <a:prstGeom prst="rect">
            <a:avLst/>
          </a:prstGeom>
        </p:spPr>
      </p:pic>
    </p:spTree>
    <p:extLst>
      <p:ext uri="{BB962C8B-B14F-4D97-AF65-F5344CB8AC3E}">
        <p14:creationId xmlns:p14="http://schemas.microsoft.com/office/powerpoint/2010/main" val="294461324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r>
              <a:rPr lang="pt-BR" b="1" dirty="0"/>
              <a:t>RF #4: Gestão dos Registros de Consultas – Envio de Registro de Consultas por E-mail.</a:t>
            </a:r>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l="1830" t="10220" r="1895"/>
          <a:stretch/>
        </p:blipFill>
        <p:spPr>
          <a:xfrm>
            <a:off x="1942134" y="2254853"/>
            <a:ext cx="8368692" cy="3980394"/>
          </a:xfrm>
          <a:prstGeom prst="rect">
            <a:avLst/>
          </a:prstGeom>
        </p:spPr>
      </p:pic>
    </p:spTree>
    <p:extLst>
      <p:ext uri="{BB962C8B-B14F-4D97-AF65-F5344CB8AC3E}">
        <p14:creationId xmlns:p14="http://schemas.microsoft.com/office/powerpoint/2010/main" val="34387187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#5:Gestão de Cardápios.</a:t>
            </a:r>
          </a:p>
          <a:p>
            <a:endParaRPr lang="pt-BR" b="1" dirty="0"/>
          </a:p>
          <a:p>
            <a:endParaRPr lang="pt-BR"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122" b="13762"/>
          <a:stretch/>
        </p:blipFill>
        <p:spPr bwMode="auto">
          <a:xfrm>
            <a:off x="3146233" y="2238234"/>
            <a:ext cx="5110659" cy="3912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68737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a:xfrm>
            <a:off x="1119116" y="1777495"/>
            <a:ext cx="10058400" cy="4023360"/>
          </a:xfrm>
        </p:spPr>
        <p:txBody>
          <a:bodyPr/>
          <a:lstStyle/>
          <a:p>
            <a:r>
              <a:rPr lang="pt-BR" b="1" dirty="0"/>
              <a:t>RF #5:Gestão de Cardápios – Gerir cardápios.</a:t>
            </a:r>
          </a:p>
          <a:p>
            <a:endParaRPr lang="pt-BR" b="1" dirty="0"/>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11646" b="5154"/>
          <a:stretch/>
        </p:blipFill>
        <p:spPr>
          <a:xfrm>
            <a:off x="1255594" y="2156346"/>
            <a:ext cx="9785445" cy="4107976"/>
          </a:xfrm>
          <a:prstGeom prst="rect">
            <a:avLst/>
          </a:prstGeom>
        </p:spPr>
      </p:pic>
    </p:spTree>
    <p:extLst>
      <p:ext uri="{BB962C8B-B14F-4D97-AF65-F5344CB8AC3E}">
        <p14:creationId xmlns:p14="http://schemas.microsoft.com/office/powerpoint/2010/main" val="27643285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#5:Gestão de Cardápios-Exibição do cardápio.</a:t>
            </a:r>
          </a:p>
          <a:p>
            <a:endParaRPr lang="pt-BR" b="1" dirty="0"/>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15175" b="40419"/>
          <a:stretch/>
        </p:blipFill>
        <p:spPr>
          <a:xfrm>
            <a:off x="1201003" y="2320119"/>
            <a:ext cx="10058400" cy="3384646"/>
          </a:xfrm>
          <a:prstGeom prst="rect">
            <a:avLst/>
          </a:prstGeom>
        </p:spPr>
      </p:pic>
    </p:spTree>
    <p:extLst>
      <p:ext uri="{BB962C8B-B14F-4D97-AF65-F5344CB8AC3E}">
        <p14:creationId xmlns:p14="http://schemas.microsoft.com/office/powerpoint/2010/main" val="178340572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9115" y="286603"/>
            <a:ext cx="10058400" cy="1450757"/>
          </a:xfrm>
        </p:spPr>
        <p:txBody>
          <a:bodyPr/>
          <a:lstStyle/>
          <a:p>
            <a:r>
              <a:rPr lang="pt-BR" dirty="0"/>
              <a:t>Documento de Casos de Uso </a:t>
            </a:r>
          </a:p>
        </p:txBody>
      </p:sp>
      <p:sp>
        <p:nvSpPr>
          <p:cNvPr id="3" name="Espaço Reservado para Conteúdo 2"/>
          <p:cNvSpPr>
            <a:spLocks noGrp="1"/>
          </p:cNvSpPr>
          <p:nvPr>
            <p:ph idx="1"/>
          </p:nvPr>
        </p:nvSpPr>
        <p:spPr>
          <a:xfrm>
            <a:off x="1132763" y="1773929"/>
            <a:ext cx="10058400" cy="4176772"/>
          </a:xfrm>
        </p:spPr>
        <p:txBody>
          <a:bodyPr/>
          <a:lstStyle/>
          <a:p>
            <a:r>
              <a:rPr lang="pt-BR" b="1" dirty="0"/>
              <a:t>RF #5:Gestão de Cardápios – Edição do cardápio.</a:t>
            </a:r>
          </a:p>
          <a:p>
            <a:pPr marL="0" indent="0">
              <a:buNone/>
            </a:pPr>
            <a:endParaRPr lang="pt-BR" b="1"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20976" r="2849" b="10735"/>
          <a:stretch/>
        </p:blipFill>
        <p:spPr>
          <a:xfrm>
            <a:off x="914399" y="2183642"/>
            <a:ext cx="10003810" cy="3985146"/>
          </a:xfrm>
          <a:prstGeom prst="rect">
            <a:avLst/>
          </a:prstGeom>
        </p:spPr>
      </p:pic>
    </p:spTree>
    <p:extLst>
      <p:ext uri="{BB962C8B-B14F-4D97-AF65-F5344CB8AC3E}">
        <p14:creationId xmlns:p14="http://schemas.microsoft.com/office/powerpoint/2010/main" val="23580504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#5:Gestão de Cardápios- Exclusão de cardápio.</a:t>
            </a:r>
          </a:p>
          <a:p>
            <a:endParaRPr lang="pt-BR" b="1" dirty="0"/>
          </a:p>
          <a:p>
            <a:endParaRPr lang="pt-BR" b="1" dirty="0"/>
          </a:p>
          <a:p>
            <a:endParaRPr lang="pt-BR" dirty="0"/>
          </a:p>
        </p:txBody>
      </p:sp>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t="12761" b="37282"/>
          <a:stretch/>
        </p:blipFill>
        <p:spPr>
          <a:xfrm>
            <a:off x="900751" y="2381534"/>
            <a:ext cx="10058400" cy="2825087"/>
          </a:xfrm>
          <a:prstGeom prst="rect">
            <a:avLst/>
          </a:prstGeom>
        </p:spPr>
      </p:pic>
    </p:spTree>
    <p:extLst>
      <p:ext uri="{BB962C8B-B14F-4D97-AF65-F5344CB8AC3E}">
        <p14:creationId xmlns:p14="http://schemas.microsoft.com/office/powerpoint/2010/main" val="22605590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Ana Beatriz</a:t>
            </a:r>
          </a:p>
        </p:txBody>
      </p:sp>
      <p:sp>
        <p:nvSpPr>
          <p:cNvPr id="3" name="Espaço Reservado para Conteúdo 2"/>
          <p:cNvSpPr>
            <a:spLocks noGrp="1"/>
          </p:cNvSpPr>
          <p:nvPr>
            <p:ph idx="1"/>
          </p:nvPr>
        </p:nvSpPr>
        <p:spPr/>
        <p:txBody>
          <a:bodyPr/>
          <a:lstStyle/>
          <a:p>
            <a:pPr lvl="1">
              <a:buFont typeface="Arial" panose="020B0604020202020204" pitchFamily="34" charset="0"/>
              <a:buChar char="•"/>
            </a:pPr>
            <a:r>
              <a:rPr lang="pt-BR" sz="2000" dirty="0"/>
              <a:t>Ana Beatriz de Mello Palmiro	</a:t>
            </a:r>
          </a:p>
          <a:p>
            <a:pPr lvl="1">
              <a:buFont typeface="Arial" panose="020B0604020202020204" pitchFamily="34" charset="0"/>
              <a:buChar char="•"/>
            </a:pPr>
            <a:r>
              <a:rPr lang="pt-BR" sz="2000" dirty="0"/>
              <a:t>Papel Exercido: DBA</a:t>
            </a:r>
          </a:p>
          <a:p>
            <a:pPr lvl="1">
              <a:buFont typeface="Arial" panose="020B0604020202020204" pitchFamily="34" charset="0"/>
              <a:buChar char="•"/>
            </a:pPr>
            <a:r>
              <a:rPr lang="pt-BR" sz="2000" dirty="0"/>
              <a:t>Atividades que trabalhou no Bimestre</a:t>
            </a:r>
          </a:p>
          <a:p>
            <a:pPr lvl="2">
              <a:buFont typeface="Wingdings" panose="05000000000000000000" pitchFamily="2" charset="2"/>
              <a:buChar char="ü"/>
            </a:pPr>
            <a:r>
              <a:rPr lang="pt-BR" sz="1800" dirty="0"/>
              <a:t>Documento de Visão.</a:t>
            </a:r>
          </a:p>
          <a:p>
            <a:pPr lvl="2">
              <a:buFont typeface="Wingdings" panose="05000000000000000000" pitchFamily="2" charset="2"/>
              <a:buChar char="ü"/>
            </a:pPr>
            <a:r>
              <a:rPr lang="pt-BR" sz="1800" dirty="0"/>
              <a:t>Documento de Requisitos.</a:t>
            </a:r>
          </a:p>
          <a:p>
            <a:pPr lvl="2">
              <a:buFont typeface="Wingdings" panose="05000000000000000000" pitchFamily="2" charset="2"/>
              <a:buChar char="ü"/>
            </a:pPr>
            <a:r>
              <a:rPr lang="pt-BR" sz="1800" dirty="0"/>
              <a:t>Diagrama Documentação de Caso de Uso.</a:t>
            </a:r>
          </a:p>
          <a:p>
            <a:pPr lvl="1">
              <a:buFont typeface="Arial" panose="020B0604020202020204" pitchFamily="34" charset="0"/>
              <a:buChar char="•"/>
            </a:pPr>
            <a:r>
              <a:rPr lang="pt-BR" sz="2000" dirty="0"/>
              <a:t>Principais dificuldades</a:t>
            </a:r>
          </a:p>
          <a:p>
            <a:pPr lvl="2">
              <a:buFont typeface="Wingdings" panose="05000000000000000000" pitchFamily="2" charset="2"/>
              <a:buChar char="ü"/>
            </a:pPr>
            <a:r>
              <a:rPr lang="pt-BR" sz="1800" dirty="0"/>
              <a:t>Trabalho em grupo.</a:t>
            </a:r>
          </a:p>
          <a:p>
            <a:pPr lvl="2">
              <a:buFont typeface="Wingdings" panose="05000000000000000000" pitchFamily="2" charset="2"/>
              <a:buChar char="ü"/>
            </a:pPr>
            <a:r>
              <a:rPr lang="pt-BR" sz="1800" dirty="0"/>
              <a:t>Comunicação interpessoal.</a:t>
            </a:r>
          </a:p>
        </p:txBody>
      </p:sp>
    </p:spTree>
    <p:extLst>
      <p:ext uri="{BB962C8B-B14F-4D97-AF65-F5344CB8AC3E}">
        <p14:creationId xmlns:p14="http://schemas.microsoft.com/office/powerpoint/2010/main" val="2861175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3" name="Imagem 2">
            <a:extLst>
              <a:ext uri="{FF2B5EF4-FFF2-40B4-BE49-F238E27FC236}">
                <a16:creationId xmlns:a16="http://schemas.microsoft.com/office/drawing/2014/main" id="{297886D1-7629-4012-924D-5817ECB3A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459128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Ana Julia</a:t>
            </a:r>
          </a:p>
        </p:txBody>
      </p:sp>
      <p:sp>
        <p:nvSpPr>
          <p:cNvPr id="3" name="Espaço Reservado para Conteúdo 2"/>
          <p:cNvSpPr>
            <a:spLocks noGrp="1"/>
          </p:cNvSpPr>
          <p:nvPr>
            <p:ph idx="1"/>
          </p:nvPr>
        </p:nvSpPr>
        <p:spPr/>
        <p:txBody>
          <a:bodyPr>
            <a:normAutofit lnSpcReduction="10000"/>
          </a:bodyPr>
          <a:lstStyle/>
          <a:p>
            <a:pPr lvl="1">
              <a:buFont typeface="Arial" panose="020B0604020202020204" pitchFamily="34" charset="0"/>
              <a:buChar char="•"/>
            </a:pPr>
            <a:r>
              <a:rPr lang="pt-BR" dirty="0"/>
              <a:t>Ana Julia de Souza Costa</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a:t>
            </a:r>
          </a:p>
          <a:p>
            <a:pPr lvl="2">
              <a:buFont typeface="Wingdings" panose="05000000000000000000" pitchFamily="2" charset="2"/>
              <a:buChar char="ü"/>
            </a:pPr>
            <a:r>
              <a:rPr lang="pt-BR" sz="1800" dirty="0"/>
              <a:t> Documento de Visão;</a:t>
            </a:r>
          </a:p>
          <a:p>
            <a:pPr lvl="2">
              <a:buFont typeface="Wingdings" panose="05000000000000000000" pitchFamily="2" charset="2"/>
              <a:buChar char="ü"/>
            </a:pPr>
            <a:r>
              <a:rPr lang="pt-BR" sz="1800" dirty="0"/>
              <a:t>Documento de Requisitos;</a:t>
            </a:r>
          </a:p>
          <a:p>
            <a:pPr lvl="2">
              <a:buFont typeface="Wingdings" panose="05000000000000000000" pitchFamily="2" charset="2"/>
              <a:buChar char="ü"/>
            </a:pPr>
            <a:r>
              <a:rPr lang="pt-BR" sz="1800" dirty="0"/>
              <a:t>Diagrama e Documentação de Caso de Uso;</a:t>
            </a:r>
          </a:p>
          <a:p>
            <a:pPr lvl="2">
              <a:buFont typeface="Wingdings" panose="05000000000000000000" pitchFamily="2" charset="2"/>
              <a:buChar char="ü"/>
            </a:pPr>
            <a:r>
              <a:rPr lang="pt-BR" sz="1800" dirty="0"/>
              <a:t>Auxilio no desenvolvimento de um logotipo.</a:t>
            </a:r>
          </a:p>
          <a:p>
            <a:pPr lvl="1">
              <a:buFont typeface="Arial" panose="020B0604020202020204" pitchFamily="34" charset="0"/>
              <a:buChar char="•"/>
            </a:pPr>
            <a:r>
              <a:rPr lang="pt-BR" dirty="0"/>
              <a:t> Principais dificuldades</a:t>
            </a:r>
          </a:p>
          <a:p>
            <a:pPr lvl="2">
              <a:buFont typeface="Wingdings" panose="05000000000000000000" pitchFamily="2" charset="2"/>
              <a:buChar char="ü"/>
            </a:pPr>
            <a:r>
              <a:rPr lang="pt-BR" sz="1800" dirty="0"/>
              <a:t>Desenvolvimento no Diagrama e Documentação de Caso de Uso;</a:t>
            </a:r>
          </a:p>
          <a:p>
            <a:pPr lvl="2">
              <a:buFont typeface="Wingdings" panose="05000000000000000000" pitchFamily="2" charset="2"/>
              <a:buChar char="ü"/>
            </a:pPr>
            <a:r>
              <a:rPr lang="pt-BR" sz="1800" dirty="0"/>
              <a:t>Desenvolvimento no Documento de Requisitos. </a:t>
            </a:r>
          </a:p>
          <a:p>
            <a:pPr lvl="1">
              <a:buFont typeface="Arial" panose="020B0604020202020204" pitchFamily="34" charset="0"/>
              <a:buChar char="•"/>
            </a:pPr>
            <a:r>
              <a:rPr lang="pt-BR" dirty="0"/>
              <a:t>Sugestões</a:t>
            </a:r>
          </a:p>
          <a:p>
            <a:pPr lvl="2">
              <a:buFont typeface="Wingdings" panose="05000000000000000000" pitchFamily="2" charset="2"/>
              <a:buChar char="ü"/>
            </a:pPr>
            <a:r>
              <a:rPr lang="pt-BR" sz="1800" dirty="0"/>
              <a:t>Melhor estipular os prazos de entrega;</a:t>
            </a:r>
          </a:p>
          <a:p>
            <a:pPr lvl="2">
              <a:buFont typeface="Wingdings" panose="05000000000000000000" pitchFamily="2" charset="2"/>
              <a:buChar char="ü"/>
            </a:pPr>
            <a:r>
              <a:rPr lang="pt-BR" sz="1800" dirty="0"/>
              <a:t>Melhorar a interação e comunicação no grupo.</a:t>
            </a:r>
          </a:p>
          <a:p>
            <a:endParaRPr lang="pt-BR" dirty="0"/>
          </a:p>
        </p:txBody>
      </p:sp>
    </p:spTree>
    <p:extLst>
      <p:ext uri="{BB962C8B-B14F-4D97-AF65-F5344CB8AC3E}">
        <p14:creationId xmlns:p14="http://schemas.microsoft.com/office/powerpoint/2010/main" val="66849624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Larissa</a:t>
            </a:r>
          </a:p>
        </p:txBody>
      </p:sp>
      <p:sp>
        <p:nvSpPr>
          <p:cNvPr id="3" name="Espaço Reservado para Conteúdo 2"/>
          <p:cNvSpPr>
            <a:spLocks noGrp="1"/>
          </p:cNvSpPr>
          <p:nvPr>
            <p:ph idx="1"/>
          </p:nvPr>
        </p:nvSpPr>
        <p:spPr>
          <a:xfrm>
            <a:off x="1097280" y="1794219"/>
            <a:ext cx="10058400" cy="4168700"/>
          </a:xfrm>
        </p:spPr>
        <p:txBody>
          <a:bodyPr/>
          <a:lstStyle/>
          <a:p>
            <a:pPr lvl="1">
              <a:buFont typeface="Arial" panose="020B0604020202020204" pitchFamily="34" charset="0"/>
              <a:buChar char="•"/>
            </a:pPr>
            <a:r>
              <a:rPr lang="pt-BR" dirty="0"/>
              <a:t>Larissa  Maria Moraes Ribeiro</a:t>
            </a:r>
          </a:p>
          <a:p>
            <a:pPr lvl="1">
              <a:buFont typeface="Arial" panose="020B0604020202020204" pitchFamily="34" charset="0"/>
              <a:buChar char="•"/>
            </a:pPr>
            <a:r>
              <a:rPr lang="pt-BR" dirty="0"/>
              <a:t>Papel Exercido: Desenvolvedora</a:t>
            </a:r>
          </a:p>
          <a:p>
            <a:pPr lvl="1">
              <a:buFont typeface="Arial" panose="020B0604020202020204" pitchFamily="34" charset="0"/>
              <a:buChar char="•"/>
            </a:pPr>
            <a:r>
              <a:rPr lang="pt-BR" dirty="0"/>
              <a:t>Atividades que trabalhou no Bimestre</a:t>
            </a:r>
          </a:p>
          <a:p>
            <a:pPr lvl="2">
              <a:buFont typeface="Wingdings" panose="05000000000000000000" pitchFamily="2" charset="2"/>
              <a:buChar char="ü"/>
            </a:pPr>
            <a:r>
              <a:rPr lang="pt-BR" sz="1800" dirty="0"/>
              <a:t> Desenvolvimento de logos;</a:t>
            </a:r>
          </a:p>
          <a:p>
            <a:pPr lvl="2">
              <a:buFont typeface="Wingdings" panose="05000000000000000000" pitchFamily="2" charset="2"/>
              <a:buChar char="ü"/>
            </a:pPr>
            <a:r>
              <a:rPr lang="pt-BR" sz="1800" dirty="0"/>
              <a:t>Documentos de Requisitos;</a:t>
            </a:r>
          </a:p>
          <a:p>
            <a:pPr lvl="2">
              <a:buFont typeface="Wingdings" panose="05000000000000000000" pitchFamily="2" charset="2"/>
              <a:buChar char="ü"/>
            </a:pPr>
            <a:r>
              <a:rPr lang="pt-BR" sz="1800" dirty="0"/>
              <a:t>Desenvolvimento do Template;</a:t>
            </a:r>
          </a:p>
          <a:p>
            <a:pPr lvl="2">
              <a:buFont typeface="Wingdings" panose="05000000000000000000" pitchFamily="2" charset="2"/>
              <a:buChar char="ü"/>
            </a:pPr>
            <a:r>
              <a:rPr lang="pt-BR" sz="1800" dirty="0"/>
              <a:t>Diagrama e Documentação do Caso de Uso;</a:t>
            </a:r>
          </a:p>
          <a:p>
            <a:pPr lvl="1">
              <a:buFont typeface="Arial" panose="020B0604020202020204" pitchFamily="34" charset="0"/>
              <a:buChar char="•"/>
            </a:pPr>
            <a:r>
              <a:rPr lang="pt-BR" dirty="0"/>
              <a:t> Principais dificuldades</a:t>
            </a:r>
          </a:p>
          <a:p>
            <a:pPr lvl="2">
              <a:buFont typeface="Wingdings" panose="05000000000000000000" pitchFamily="2" charset="2"/>
              <a:buChar char="ü"/>
            </a:pPr>
            <a:r>
              <a:rPr lang="pt-BR" sz="1800" dirty="0"/>
              <a:t>Trabalho em grupo e desenvolvimento do documento de Caso de Uso </a:t>
            </a:r>
          </a:p>
          <a:p>
            <a:pPr lvl="1">
              <a:buFont typeface="Arial" panose="020B0604020202020204" pitchFamily="34" charset="0"/>
              <a:buChar char="•"/>
            </a:pPr>
            <a:r>
              <a:rPr lang="pt-BR" dirty="0"/>
              <a:t>Sugestões</a:t>
            </a:r>
          </a:p>
          <a:p>
            <a:pPr lvl="2">
              <a:buFont typeface="Wingdings" panose="05000000000000000000" pitchFamily="2" charset="2"/>
              <a:buChar char="ü"/>
            </a:pPr>
            <a:r>
              <a:rPr lang="pt-BR" sz="1800" dirty="0"/>
              <a:t>Melhorar a interação dos integrante e administração do tempo</a:t>
            </a:r>
          </a:p>
          <a:p>
            <a:pPr lvl="1">
              <a:buFont typeface="Arial" panose="020B0604020202020204" pitchFamily="34" charset="0"/>
              <a:buChar char="•"/>
            </a:pPr>
            <a:endParaRPr lang="pt-BR" dirty="0"/>
          </a:p>
          <a:p>
            <a:endParaRPr lang="pt-BR" dirty="0"/>
          </a:p>
        </p:txBody>
      </p:sp>
    </p:spTree>
    <p:extLst>
      <p:ext uri="{BB962C8B-B14F-4D97-AF65-F5344CB8AC3E}">
        <p14:creationId xmlns:p14="http://schemas.microsoft.com/office/powerpoint/2010/main" val="367501356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Luís Felipe</a:t>
            </a:r>
          </a:p>
        </p:txBody>
      </p:sp>
      <p:sp>
        <p:nvSpPr>
          <p:cNvPr id="3" name="Espaço Reservado para Conteúdo 2"/>
          <p:cNvSpPr>
            <a:spLocks noGrp="1"/>
          </p:cNvSpPr>
          <p:nvPr>
            <p:ph idx="1"/>
          </p:nvPr>
        </p:nvSpPr>
        <p:spPr/>
        <p:txBody>
          <a:bodyPr/>
          <a:lstStyle/>
          <a:p>
            <a:pPr lvl="1">
              <a:buFont typeface="Arial" panose="020B0604020202020204" pitchFamily="34" charset="0"/>
              <a:buChar char="•"/>
            </a:pPr>
            <a:r>
              <a:rPr lang="pt-BR" dirty="0"/>
              <a:t>Luís Felipe Colosimo	</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a:t>
            </a:r>
          </a:p>
          <a:p>
            <a:pPr lvl="2">
              <a:buFont typeface="Wingdings" panose="05000000000000000000" pitchFamily="2" charset="2"/>
              <a:buChar char="ü"/>
            </a:pPr>
            <a:r>
              <a:rPr lang="pt-BR" sz="1800" dirty="0"/>
              <a:t> Desenvolvimento de logos;</a:t>
            </a:r>
          </a:p>
          <a:p>
            <a:pPr lvl="2">
              <a:buFont typeface="Wingdings" panose="05000000000000000000" pitchFamily="2" charset="2"/>
              <a:buChar char="ü"/>
            </a:pPr>
            <a:r>
              <a:rPr lang="pt-BR" sz="1800" dirty="0"/>
              <a:t>Documentos de Requisitos;</a:t>
            </a:r>
          </a:p>
          <a:p>
            <a:pPr lvl="2">
              <a:buFont typeface="Wingdings" panose="05000000000000000000" pitchFamily="2" charset="2"/>
              <a:buChar char="ü"/>
            </a:pPr>
            <a:r>
              <a:rPr lang="pt-BR" sz="1800" dirty="0"/>
              <a:t>Desenvolvimento do </a:t>
            </a:r>
            <a:r>
              <a:rPr lang="pt-BR" sz="1800" dirty="0" err="1"/>
              <a:t>Template</a:t>
            </a:r>
            <a:r>
              <a:rPr lang="pt-BR" sz="1800" dirty="0"/>
              <a:t>;</a:t>
            </a:r>
          </a:p>
          <a:p>
            <a:pPr lvl="2">
              <a:buFont typeface="Wingdings" panose="05000000000000000000" pitchFamily="2" charset="2"/>
              <a:buChar char="ü"/>
            </a:pPr>
            <a:r>
              <a:rPr lang="pt-BR" sz="1800" dirty="0"/>
              <a:t>Documentação do Caso de Uso;</a:t>
            </a:r>
          </a:p>
          <a:p>
            <a:pPr lvl="1">
              <a:buFont typeface="Arial" panose="020B0604020202020204" pitchFamily="34" charset="0"/>
              <a:buChar char="•"/>
            </a:pPr>
            <a:r>
              <a:rPr lang="pt-BR" dirty="0"/>
              <a:t> Principais dificuldades</a:t>
            </a:r>
          </a:p>
          <a:p>
            <a:pPr lvl="2">
              <a:buFont typeface="Wingdings" panose="05000000000000000000" pitchFamily="2" charset="2"/>
              <a:buChar char="ü"/>
            </a:pPr>
            <a:r>
              <a:rPr lang="pt-BR" sz="1800" dirty="0"/>
              <a:t>Trabalho em grupo e desenvolvimento do documento de Caso de Uso;</a:t>
            </a:r>
          </a:p>
          <a:p>
            <a:pPr lvl="1">
              <a:buFont typeface="Arial" panose="020B0604020202020204" pitchFamily="34" charset="0"/>
              <a:buChar char="•"/>
            </a:pPr>
            <a:r>
              <a:rPr lang="pt-BR" dirty="0"/>
              <a:t>Sugestões</a:t>
            </a:r>
          </a:p>
          <a:p>
            <a:pPr lvl="2">
              <a:buFont typeface="Wingdings" panose="05000000000000000000" pitchFamily="2" charset="2"/>
              <a:buChar char="ü"/>
            </a:pPr>
            <a:r>
              <a:rPr lang="pt-BR" sz="1800" dirty="0"/>
              <a:t>Melhorar a interação dos integrante;</a:t>
            </a:r>
          </a:p>
          <a:p>
            <a:pPr lvl="2">
              <a:buFont typeface="Wingdings" panose="05000000000000000000" pitchFamily="2" charset="2"/>
              <a:buChar char="ü"/>
            </a:pPr>
            <a:r>
              <a:rPr lang="pt-BR" sz="1800" dirty="0"/>
              <a:t>Melhor estipular os prazos de entrega;</a:t>
            </a:r>
            <a:endParaRPr lang="pt-BR" dirty="0"/>
          </a:p>
          <a:p>
            <a:endParaRPr lang="pt-BR" dirty="0"/>
          </a:p>
        </p:txBody>
      </p:sp>
    </p:spTree>
    <p:extLst>
      <p:ext uri="{BB962C8B-B14F-4D97-AF65-F5344CB8AC3E}">
        <p14:creationId xmlns:p14="http://schemas.microsoft.com/office/powerpoint/2010/main" val="41100158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Nelson Fernandes Neto</a:t>
            </a:r>
          </a:p>
        </p:txBody>
      </p:sp>
      <p:sp>
        <p:nvSpPr>
          <p:cNvPr id="3" name="Espaço Reservado para Conteúdo 2"/>
          <p:cNvSpPr>
            <a:spLocks noGrp="1"/>
          </p:cNvSpPr>
          <p:nvPr>
            <p:ph idx="1"/>
          </p:nvPr>
        </p:nvSpPr>
        <p:spPr>
          <a:xfrm>
            <a:off x="1097280" y="1845733"/>
            <a:ext cx="10058400" cy="4424437"/>
          </a:xfrm>
        </p:spPr>
        <p:txBody>
          <a:bodyPr>
            <a:normAutofit lnSpcReduction="10000"/>
          </a:bodyPr>
          <a:lstStyle/>
          <a:p>
            <a:pPr lvl="1">
              <a:buFont typeface="Arial" panose="020B0604020202020204" pitchFamily="34" charset="0"/>
              <a:buChar char="•"/>
            </a:pPr>
            <a:r>
              <a:rPr lang="pt-BR" dirty="0"/>
              <a:t>Nelson Fernandes Neto</a:t>
            </a:r>
          </a:p>
          <a:p>
            <a:pPr marL="201168" lvl="1" indent="0">
              <a:buNone/>
            </a:pPr>
            <a:endParaRPr lang="pt-BR" dirty="0"/>
          </a:p>
          <a:p>
            <a:pPr lvl="1">
              <a:buFont typeface="Arial" panose="020B0604020202020204" pitchFamily="34" charset="0"/>
              <a:buChar char="•"/>
            </a:pPr>
            <a:r>
              <a:rPr lang="pt-BR" dirty="0"/>
              <a:t>Papel Exercido: Analista</a:t>
            </a:r>
          </a:p>
          <a:p>
            <a:pPr marL="201168" lvl="1" indent="0">
              <a:buNone/>
            </a:pPr>
            <a:endParaRPr lang="pt-BR" dirty="0"/>
          </a:p>
          <a:p>
            <a:pPr lvl="1">
              <a:buFont typeface="Arial" panose="020B0604020202020204" pitchFamily="34" charset="0"/>
              <a:buChar char="•"/>
            </a:pPr>
            <a:r>
              <a:rPr lang="pt-BR" dirty="0"/>
              <a:t>Atividades que trabalhou no Bimestre:</a:t>
            </a:r>
          </a:p>
          <a:p>
            <a:pPr lvl="2">
              <a:buFont typeface="Wingdings" panose="05000000000000000000" pitchFamily="2" charset="2"/>
              <a:buChar char="ü"/>
            </a:pPr>
            <a:r>
              <a:rPr lang="pt-BR" dirty="0"/>
              <a:t>Documento de Requisitos;</a:t>
            </a:r>
          </a:p>
          <a:p>
            <a:pPr lvl="2">
              <a:buFont typeface="Wingdings" panose="05000000000000000000" pitchFamily="2" charset="2"/>
              <a:buChar char="ü"/>
            </a:pPr>
            <a:r>
              <a:rPr lang="pt-BR" dirty="0"/>
              <a:t> Documento de Visão;</a:t>
            </a:r>
          </a:p>
          <a:p>
            <a:pPr lvl="2">
              <a:buFont typeface="Wingdings" panose="05000000000000000000" pitchFamily="2" charset="2"/>
              <a:buChar char="ü"/>
            </a:pPr>
            <a:r>
              <a:rPr lang="pt-BR" dirty="0"/>
              <a:t>Diagrama e Documentação do Caso de Uso;</a:t>
            </a:r>
          </a:p>
          <a:p>
            <a:pPr marL="201168" lvl="1" indent="0">
              <a:buNone/>
            </a:pPr>
            <a:endParaRPr lang="pt-BR" dirty="0"/>
          </a:p>
          <a:p>
            <a:pPr lvl="1">
              <a:buFont typeface="Arial" panose="020B0604020202020204" pitchFamily="34" charset="0"/>
              <a:buChar char="•"/>
            </a:pPr>
            <a:r>
              <a:rPr lang="pt-BR" dirty="0"/>
              <a:t> Principais dificuldades</a:t>
            </a:r>
          </a:p>
          <a:p>
            <a:pPr lvl="2">
              <a:buFont typeface="Wingdings" panose="05000000000000000000" pitchFamily="2" charset="2"/>
              <a:buChar char="ü"/>
            </a:pPr>
            <a:r>
              <a:rPr lang="pt-BR" dirty="0"/>
              <a:t>Falta de atitude por parte de algumas pessoas da turma.</a:t>
            </a:r>
          </a:p>
          <a:p>
            <a:pPr lvl="2">
              <a:buFont typeface="Wingdings" panose="05000000000000000000" pitchFamily="2" charset="2"/>
              <a:buChar char="ü"/>
            </a:pPr>
            <a:r>
              <a:rPr lang="pt-BR" dirty="0"/>
              <a:t>Documentação desconhecida.</a:t>
            </a:r>
          </a:p>
          <a:p>
            <a:pPr lvl="2">
              <a:buFont typeface="Wingdings" panose="05000000000000000000" pitchFamily="2" charset="2"/>
              <a:buChar char="ü"/>
            </a:pPr>
            <a:r>
              <a:rPr lang="pt-BR" dirty="0"/>
              <a:t>Atraso nos prazos.</a:t>
            </a:r>
          </a:p>
          <a:p>
            <a:pPr lvl="1">
              <a:buFont typeface="Arial" panose="020B0604020202020204" pitchFamily="34" charset="0"/>
              <a:buChar char="•"/>
            </a:pPr>
            <a:r>
              <a:rPr lang="pt-BR" dirty="0"/>
              <a:t>Sugestões</a:t>
            </a:r>
          </a:p>
          <a:p>
            <a:pPr lvl="2">
              <a:buFont typeface="Wingdings" panose="05000000000000000000" pitchFamily="2" charset="2"/>
              <a:buChar char="ü"/>
            </a:pPr>
            <a:r>
              <a:rPr lang="pt-BR" dirty="0"/>
              <a:t>Forçar o cumprimento do prazo estipulado.</a:t>
            </a:r>
          </a:p>
        </p:txBody>
      </p:sp>
    </p:spTree>
    <p:extLst>
      <p:ext uri="{BB962C8B-B14F-4D97-AF65-F5344CB8AC3E}">
        <p14:creationId xmlns:p14="http://schemas.microsoft.com/office/powerpoint/2010/main" val="137038105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 Individuais e </a:t>
            </a:r>
            <a:r>
              <a:rPr lang="pt-BR"/>
              <a:t>do Grupo</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9214" y="2356835"/>
            <a:ext cx="2849967" cy="2390806"/>
          </a:xfrm>
          <a:prstGeom prst="rect">
            <a:avLst/>
          </a:prstGeom>
        </p:spPr>
      </p:pic>
      <p:pic>
        <p:nvPicPr>
          <p:cNvPr id="8" name="Espaço Reservado para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7280" y="2356835"/>
            <a:ext cx="6125465" cy="2390806"/>
          </a:xfrm>
        </p:spPr>
      </p:pic>
    </p:spTree>
    <p:extLst>
      <p:ext uri="{BB962C8B-B14F-4D97-AF65-F5344CB8AC3E}">
        <p14:creationId xmlns:p14="http://schemas.microsoft.com/office/powerpoint/2010/main" val="78685582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08 – Diário de Bordo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lvl="1" algn="just">
              <a:buFont typeface="Arial" panose="020B0604020202020204" pitchFamily="34" charset="0"/>
              <a:buChar char="•"/>
            </a:pPr>
            <a:r>
              <a:rPr lang="pt-BR" sz="2000" dirty="0"/>
              <a:t> Beatriz Ortega Viana (DBA);</a:t>
            </a:r>
          </a:p>
          <a:p>
            <a:pPr lvl="1" algn="just">
              <a:buFont typeface="Arial" panose="020B0604020202020204" pitchFamily="34" charset="0"/>
              <a:buChar char="•"/>
            </a:pPr>
            <a:r>
              <a:rPr lang="pt-BR" sz="2000" dirty="0"/>
              <a:t> </a:t>
            </a:r>
            <a:r>
              <a:rPr lang="pt-BR" sz="2000" dirty="0" err="1"/>
              <a:t>Edvilson</a:t>
            </a:r>
            <a:r>
              <a:rPr lang="pt-BR" sz="2000" dirty="0"/>
              <a:t> (Desenvolvedor);</a:t>
            </a:r>
          </a:p>
          <a:p>
            <a:pPr lvl="1" algn="just">
              <a:buFont typeface="Arial" panose="020B0604020202020204" pitchFamily="34" charset="0"/>
              <a:buChar char="•"/>
            </a:pPr>
            <a:r>
              <a:rPr lang="pt-BR" sz="2000" dirty="0"/>
              <a:t> Gabriel Evaristo (Desenvolvedor);</a:t>
            </a:r>
          </a:p>
          <a:p>
            <a:pPr lvl="1" algn="just">
              <a:buFont typeface="Arial" panose="020B0604020202020204" pitchFamily="34" charset="0"/>
              <a:buChar char="•"/>
            </a:pPr>
            <a:r>
              <a:rPr lang="pt-BR" sz="2000" dirty="0"/>
              <a:t> Iago José (Desenvolvedor);</a:t>
            </a:r>
          </a:p>
          <a:p>
            <a:pPr lvl="1" algn="just">
              <a:buFont typeface="Arial" panose="020B0604020202020204" pitchFamily="34" charset="0"/>
              <a:buChar char="•"/>
            </a:pPr>
            <a:r>
              <a:rPr lang="pt-BR" sz="2000" dirty="0"/>
              <a:t> Márcio (Analista);</a:t>
            </a:r>
          </a:p>
          <a:p>
            <a:pPr lvl="1" algn="just">
              <a:buFont typeface="Arial" panose="020B0604020202020204" pitchFamily="34" charset="0"/>
              <a:buChar char="•"/>
            </a:pPr>
            <a:r>
              <a:rPr lang="pt-BR" sz="2000" dirty="0"/>
              <a:t> Ramon (DBA);</a:t>
            </a:r>
          </a:p>
          <a:p>
            <a:pPr marL="0" indent="0" algn="just">
              <a:buNone/>
            </a:pPr>
            <a:endParaRPr lang="pt-BR" dirty="0"/>
          </a:p>
        </p:txBody>
      </p:sp>
    </p:spTree>
    <p:extLst>
      <p:ext uri="{BB962C8B-B14F-4D97-AF65-F5344CB8AC3E}">
        <p14:creationId xmlns:p14="http://schemas.microsoft.com/office/powerpoint/2010/main" val="218888504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visão</a:t>
            </a:r>
          </a:p>
        </p:txBody>
      </p:sp>
      <p:pic>
        <p:nvPicPr>
          <p:cNvPr id="5" name="Espaço Reservado para Conteú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01" y="1862866"/>
            <a:ext cx="5362231" cy="4001314"/>
          </a:xfrm>
          <a:prstGeom prst="rect">
            <a:avLst/>
          </a:prstGeom>
        </p:spPr>
      </p:pic>
      <p:sp>
        <p:nvSpPr>
          <p:cNvPr id="6" name="CaixaDeTexto 5"/>
          <p:cNvSpPr txBox="1"/>
          <p:nvPr/>
        </p:nvSpPr>
        <p:spPr>
          <a:xfrm>
            <a:off x="1097280" y="5864180"/>
            <a:ext cx="4712677" cy="923330"/>
          </a:xfrm>
          <a:prstGeom prst="rect">
            <a:avLst/>
          </a:prstGeom>
          <a:noFill/>
        </p:spPr>
        <p:txBody>
          <a:bodyPr wrap="square" rtlCol="0">
            <a:spAutoFit/>
          </a:bodyPr>
          <a:lstStyle/>
          <a:p>
            <a:r>
              <a:rPr lang="pt-BR" b="1" dirty="0"/>
              <a:t>Figura 1 – Imagem Diário de bordo Nutricional</a:t>
            </a:r>
          </a:p>
          <a:p>
            <a:r>
              <a:rPr lang="pt-BR" dirty="0"/>
              <a:t> </a:t>
            </a:r>
          </a:p>
          <a:p>
            <a:endParaRPr lang="pt-BR" dirty="0"/>
          </a:p>
        </p:txBody>
      </p:sp>
      <p:sp>
        <p:nvSpPr>
          <p:cNvPr id="7" name="CaixaDeTexto 6"/>
          <p:cNvSpPr txBox="1"/>
          <p:nvPr/>
        </p:nvSpPr>
        <p:spPr>
          <a:xfrm>
            <a:off x="6386732" y="2138289"/>
            <a:ext cx="4768948" cy="3477875"/>
          </a:xfrm>
          <a:prstGeom prst="rect">
            <a:avLst/>
          </a:prstGeom>
          <a:noFill/>
        </p:spPr>
        <p:txBody>
          <a:bodyPr wrap="square" rtlCol="0">
            <a:spAutoFit/>
          </a:bodyPr>
          <a:lstStyle/>
          <a:p>
            <a:pPr algn="just"/>
            <a:r>
              <a:rPr lang="pt-BR" sz="2000" dirty="0"/>
              <a:t>Nesta imagem, está demostrada a perspectiva do produto, esclarecendo as diversas funcionalidades que atendem às solicitações dos </a:t>
            </a:r>
            <a:r>
              <a:rPr lang="pt-BR" sz="2000" dirty="0" err="1"/>
              <a:t>stakeholders</a:t>
            </a:r>
            <a:r>
              <a:rPr lang="pt-BR" sz="2000" dirty="0"/>
              <a:t> relacionados ao cadastro de Diário de Bordo, como por exemplo, após o usuário fazer seu cadastro, estará disponível as seguintes plataformas: cálculo do IMC, Gráfico com o desempenho de peso e de comparação com o IMC da população de São João, o Desempenho do usuário, Lembretes e as Refeições diárias.  </a:t>
            </a:r>
          </a:p>
        </p:txBody>
      </p:sp>
    </p:spTree>
    <p:extLst>
      <p:ext uri="{BB962C8B-B14F-4D97-AF65-F5344CB8AC3E}">
        <p14:creationId xmlns:p14="http://schemas.microsoft.com/office/powerpoint/2010/main" val="167827834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a:normAutofit fontScale="70000" lnSpcReduction="20000"/>
          </a:bodyPr>
          <a:lstStyle/>
          <a:p>
            <a:pPr algn="just">
              <a:buFont typeface="Arial" panose="020B0604020202020204" pitchFamily="34" charset="0"/>
              <a:buChar char="•"/>
            </a:pPr>
            <a:r>
              <a:rPr lang="pt-BR" sz="2900" dirty="0"/>
              <a:t> </a:t>
            </a:r>
            <a:r>
              <a:rPr lang="pt-BR" sz="2900" b="1" dirty="0"/>
              <a:t>RF#01</a:t>
            </a:r>
          </a:p>
          <a:p>
            <a:pPr algn="just">
              <a:buFont typeface="Arial" panose="020B0604020202020204" pitchFamily="34" charset="0"/>
              <a:buChar char="•"/>
            </a:pPr>
            <a:r>
              <a:rPr lang="pt-BR" sz="2900" dirty="0"/>
              <a:t>O sistema deve ser capaz de permitir qualquer usuário cadastrado no Mais Saúde São João em calcular o respectivo peso ideal, utilizando sexo, altura, idade e a seguinte tabela:</a:t>
            </a:r>
          </a:p>
          <a:p>
            <a:pPr algn="just">
              <a:buFont typeface="Arial" panose="020B0604020202020204" pitchFamily="34" charset="0"/>
              <a:buChar char="•"/>
            </a:pPr>
            <a:endParaRPr lang="pt-BR" sz="2900" dirty="0"/>
          </a:p>
          <a:p>
            <a:pPr algn="just">
              <a:buFont typeface="Arial" panose="020B0604020202020204" pitchFamily="34" charset="0"/>
              <a:buChar char="•"/>
            </a:pPr>
            <a:endParaRPr lang="pt-BR" sz="2900" dirty="0"/>
          </a:p>
          <a:p>
            <a:pPr algn="just">
              <a:buFont typeface="Arial" panose="020B0604020202020204" pitchFamily="34" charset="0"/>
              <a:buChar char="•"/>
            </a:pPr>
            <a:endParaRPr lang="pt-BR" sz="2900" dirty="0"/>
          </a:p>
          <a:p>
            <a:pPr algn="just">
              <a:buFont typeface="Arial" panose="020B0604020202020204" pitchFamily="34" charset="0"/>
              <a:buChar char="•"/>
            </a:pPr>
            <a:endParaRPr lang="pt-BR" sz="2900" dirty="0"/>
          </a:p>
          <a:p>
            <a:pPr algn="just">
              <a:buFont typeface="Arial" panose="020B0604020202020204" pitchFamily="34" charset="0"/>
              <a:buChar char="•"/>
            </a:pPr>
            <a:endParaRPr lang="pt-BR" sz="2900" dirty="0"/>
          </a:p>
          <a:p>
            <a:pPr algn="just">
              <a:buFont typeface="Arial" panose="020B0604020202020204" pitchFamily="34" charset="0"/>
              <a:buChar char="•"/>
            </a:pPr>
            <a:endParaRPr lang="pt-BR" sz="2900" dirty="0"/>
          </a:p>
          <a:p>
            <a:pPr algn="just">
              <a:buFont typeface="Arial" panose="020B0604020202020204" pitchFamily="34" charset="0"/>
              <a:buChar char="•"/>
            </a:pPr>
            <a:r>
              <a:rPr lang="pt-BR" sz="2900" dirty="0"/>
              <a:t> Será apresentada uma tabela suspensa com todas as categorias para que o cliente possa observar e se adequar ao peso ideal.  Assim como mostrar seu IMC. </a:t>
            </a:r>
          </a:p>
          <a:p>
            <a:pPr algn="just">
              <a:buFont typeface="Arial" panose="020B0604020202020204" pitchFamily="34" charset="0"/>
              <a:buChar char="•"/>
            </a:pPr>
            <a:r>
              <a:rPr lang="pt-BR" sz="2900" dirty="0"/>
              <a:t> Atualizar altura e peso.</a:t>
            </a:r>
          </a:p>
          <a:p>
            <a:pPr>
              <a:buFont typeface="Arial" panose="020B0604020202020204" pitchFamily="34" charset="0"/>
              <a:buChar char="•"/>
            </a:pPr>
            <a:endParaRPr lang="pt-BR" dirty="0"/>
          </a:p>
        </p:txBody>
      </p:sp>
      <p:pic>
        <p:nvPicPr>
          <p:cNvPr id="1027" name="Picture 3" descr="Resultado de imagem para peso ideal por altura sexo">
            <a:extLst>
              <a:ext uri="{FF2B5EF4-FFF2-40B4-BE49-F238E27FC236}">
                <a16:creationId xmlns:a16="http://schemas.microsoft.com/office/drawing/2014/main" id="{8E1F88AF-39EA-40DE-8C4F-D3EFB99CD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564" y="2871990"/>
            <a:ext cx="6348872" cy="196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70744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vert="horz" lIns="0" tIns="45720" rIns="0" bIns="45720" rtlCol="0">
            <a:normAutofit/>
          </a:bodyPr>
          <a:lstStyle/>
          <a:p>
            <a:pPr algn="just">
              <a:buFont typeface="Arial" panose="020B0604020202020204" pitchFamily="34" charset="0"/>
              <a:buChar char="•"/>
            </a:pPr>
            <a:r>
              <a:rPr lang="pt-BR" dirty="0"/>
              <a:t> </a:t>
            </a:r>
            <a:r>
              <a:rPr lang="pt-BR" b="1" dirty="0"/>
              <a:t>RF#02 </a:t>
            </a:r>
          </a:p>
          <a:p>
            <a:pPr algn="just">
              <a:buFont typeface="Arial" panose="020B0604020202020204" pitchFamily="34" charset="0"/>
              <a:buChar char="•"/>
            </a:pPr>
            <a:r>
              <a:rPr lang="pt-BR" dirty="0"/>
              <a:t> O sistema deve ser capaz de oferecer ao usuário a opção de gerir sua lista de alimentos favoritos, possuindo ainda as escolhas de inclusão caso o alimento ainda não esteja cadastrado no banco de dados e também a exclusão.</a:t>
            </a:r>
          </a:p>
        </p:txBody>
      </p:sp>
    </p:spTree>
    <p:extLst>
      <p:ext uri="{BB962C8B-B14F-4D97-AF65-F5344CB8AC3E}">
        <p14:creationId xmlns:p14="http://schemas.microsoft.com/office/powerpoint/2010/main" val="35849873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a:normAutofit/>
          </a:bodyPr>
          <a:lstStyle/>
          <a:p>
            <a:pPr algn="just">
              <a:buFont typeface="Arial" panose="020B0604020202020204" pitchFamily="34" charset="0"/>
              <a:buChar char="•"/>
            </a:pPr>
            <a:r>
              <a:rPr lang="pt-BR" b="1" dirty="0"/>
              <a:t> RF#03</a:t>
            </a:r>
          </a:p>
          <a:p>
            <a:pPr algn="just">
              <a:buFont typeface="Arial" panose="020B0604020202020204" pitchFamily="34" charset="0"/>
              <a:buChar char="•"/>
            </a:pPr>
            <a:r>
              <a:rPr lang="pt-BR" dirty="0"/>
              <a:t> Sistema deve ser capaz de oferecer ao usuário a opção de alterar, adicionar ou excluir alimentos de sua rotina alimentar, conseguindo consultar conforme adiciona ou exclui, a quantidade de calorias presentes em cada alimento. A gestão do diário de bordo baseia-se em duas principais informações , a hora e o tipo de alimento ingerido, ambos sendo informados pelo usuário.</a:t>
            </a:r>
          </a:p>
        </p:txBody>
      </p:sp>
    </p:spTree>
    <p:extLst>
      <p:ext uri="{BB962C8B-B14F-4D97-AF65-F5344CB8AC3E}">
        <p14:creationId xmlns:p14="http://schemas.microsoft.com/office/powerpoint/2010/main" val="427070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4" name="Imagem 3">
            <a:extLst>
              <a:ext uri="{FF2B5EF4-FFF2-40B4-BE49-F238E27FC236}">
                <a16:creationId xmlns:a16="http://schemas.microsoft.com/office/drawing/2014/main" id="{8845BBE2-D6CE-4B13-B06C-377A9B0C31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0743712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a:normAutofit/>
          </a:bodyPr>
          <a:lstStyle/>
          <a:p>
            <a:pPr algn="just">
              <a:buFont typeface="Arial" panose="020B0604020202020204" pitchFamily="34" charset="0"/>
              <a:buChar char="•"/>
            </a:pPr>
            <a:r>
              <a:rPr lang="pt-BR" b="1" dirty="0"/>
              <a:t> RF#04</a:t>
            </a:r>
          </a:p>
          <a:p>
            <a:pPr algn="just">
              <a:buFont typeface="Arial" panose="020B0604020202020204" pitchFamily="34" charset="0"/>
              <a:buChar char="•"/>
            </a:pPr>
            <a:r>
              <a:rPr lang="pt-BR" dirty="0"/>
              <a:t> O sistema devera ser capaz de exibir os dados referentes as calorias consumidas e calorias restantes por meio de um gráfico e tabela.</a:t>
            </a:r>
          </a:p>
          <a:p>
            <a:pPr algn="just">
              <a:buFont typeface="Arial" panose="020B0604020202020204" pitchFamily="34" charset="0"/>
              <a:buChar char="•"/>
            </a:pPr>
            <a:r>
              <a:rPr lang="pt-BR" dirty="0"/>
              <a:t> O usuário terá apenas a função de analisar as informações, não podendo altera-las nesta etapa do processo. </a:t>
            </a:r>
          </a:p>
          <a:p>
            <a:pPr algn="just">
              <a:buFont typeface="Arial" panose="020B0604020202020204" pitchFamily="34" charset="0"/>
              <a:buChar char="•"/>
            </a:pPr>
            <a:endParaRPr lang="pt-BR" sz="1800" dirty="0"/>
          </a:p>
        </p:txBody>
      </p:sp>
    </p:spTree>
    <p:extLst>
      <p:ext uri="{BB962C8B-B14F-4D97-AF65-F5344CB8AC3E}">
        <p14:creationId xmlns:p14="http://schemas.microsoft.com/office/powerpoint/2010/main" val="242071041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a:normAutofit/>
          </a:bodyPr>
          <a:lstStyle/>
          <a:p>
            <a:pPr algn="just">
              <a:buFont typeface="Arial" panose="020B0604020202020204" pitchFamily="34" charset="0"/>
              <a:buChar char="•"/>
            </a:pPr>
            <a:r>
              <a:rPr lang="pt-BR" b="1" dirty="0"/>
              <a:t> RF#05</a:t>
            </a:r>
          </a:p>
          <a:p>
            <a:pPr algn="just">
              <a:buFont typeface="Arial" panose="020B0604020202020204" pitchFamily="34" charset="0"/>
              <a:buChar char="•"/>
            </a:pPr>
            <a:r>
              <a:rPr lang="pt-BR" dirty="0"/>
              <a:t> O sistema devera ser capaz de exibir os dados referentes as calorias por tipo de refeição por meio de um gráfico e tabela.</a:t>
            </a:r>
          </a:p>
          <a:p>
            <a:pPr algn="just">
              <a:buFont typeface="Arial" panose="020B0604020202020204" pitchFamily="34" charset="0"/>
              <a:buChar char="•"/>
            </a:pPr>
            <a:r>
              <a:rPr lang="pt-BR" dirty="0"/>
              <a:t> O usuário terá apenas a função de analisar as informações, não podendo altera-las nesta etapa do processo. </a:t>
            </a:r>
            <a:endParaRPr lang="pt-BR" sz="1800" dirty="0"/>
          </a:p>
        </p:txBody>
      </p:sp>
    </p:spTree>
    <p:extLst>
      <p:ext uri="{BB962C8B-B14F-4D97-AF65-F5344CB8AC3E}">
        <p14:creationId xmlns:p14="http://schemas.microsoft.com/office/powerpoint/2010/main" val="420814945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40970"/>
            <a:ext cx="10119360" cy="4730427"/>
          </a:xfrm>
        </p:spPr>
        <p:txBody>
          <a:bodyPr>
            <a:normAutofit/>
          </a:bodyPr>
          <a:lstStyle/>
          <a:p>
            <a:pPr algn="just">
              <a:buFont typeface="Arial" panose="020B0604020202020204" pitchFamily="34" charset="0"/>
              <a:buChar char="•"/>
            </a:pPr>
            <a:r>
              <a:rPr lang="pt-BR" b="1" dirty="0"/>
              <a:t> RF#06</a:t>
            </a:r>
          </a:p>
          <a:p>
            <a:pPr algn="just">
              <a:buFont typeface="Arial" panose="020B0604020202020204" pitchFamily="34" charset="0"/>
              <a:buChar char="•"/>
            </a:pPr>
            <a:r>
              <a:rPr lang="pt-BR" dirty="0"/>
              <a:t> O sistema devera ser capaz de exibir os dados referentes aos nutrientes por meio de um gráfico e tabela.</a:t>
            </a:r>
          </a:p>
          <a:p>
            <a:pPr algn="just">
              <a:buFont typeface="Arial" panose="020B0604020202020204" pitchFamily="34" charset="0"/>
              <a:buChar char="•"/>
            </a:pPr>
            <a:r>
              <a:rPr lang="pt-BR" dirty="0"/>
              <a:t> O usuário terá apenas a função de analisar as informações, não podendo altera-las nesta etapa do processo. </a:t>
            </a:r>
          </a:p>
        </p:txBody>
      </p:sp>
    </p:spTree>
    <p:extLst>
      <p:ext uri="{BB962C8B-B14F-4D97-AF65-F5344CB8AC3E}">
        <p14:creationId xmlns:p14="http://schemas.microsoft.com/office/powerpoint/2010/main" val="25211246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36320" y="1899159"/>
            <a:ext cx="10119360" cy="4730427"/>
          </a:xfrm>
        </p:spPr>
        <p:txBody>
          <a:bodyPr>
            <a:normAutofit/>
          </a:bodyPr>
          <a:lstStyle/>
          <a:p>
            <a:pPr algn="just">
              <a:buFont typeface="Arial" panose="020B0604020202020204" pitchFamily="34" charset="0"/>
              <a:buChar char="•"/>
            </a:pPr>
            <a:r>
              <a:rPr lang="pt-BR" b="1" dirty="0"/>
              <a:t> RF#07</a:t>
            </a:r>
          </a:p>
          <a:p>
            <a:pPr algn="just">
              <a:buFont typeface="Arial" panose="020B0604020202020204" pitchFamily="34" charset="0"/>
              <a:buChar char="•"/>
            </a:pPr>
            <a:r>
              <a:rPr lang="pt-BR" dirty="0"/>
              <a:t> Histórico de nutrientes consumidos e Histórico de calorias consumidas.</a:t>
            </a:r>
          </a:p>
        </p:txBody>
      </p:sp>
    </p:spTree>
    <p:extLst>
      <p:ext uri="{BB962C8B-B14F-4D97-AF65-F5344CB8AC3E}">
        <p14:creationId xmlns:p14="http://schemas.microsoft.com/office/powerpoint/2010/main" val="406032518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960240"/>
            <a:ext cx="10058400" cy="4506821"/>
          </a:xfrm>
        </p:spPr>
        <p:txBody>
          <a:bodyPr>
            <a:normAutofit/>
          </a:bodyPr>
          <a:lstStyle/>
          <a:p>
            <a:pPr algn="just">
              <a:buFont typeface="Arial" panose="020B0604020202020204" pitchFamily="34" charset="0"/>
              <a:buChar char="•"/>
            </a:pPr>
            <a:r>
              <a:rPr lang="pt-BR" dirty="0"/>
              <a:t> </a:t>
            </a:r>
            <a:r>
              <a:rPr lang="pt-BR" b="1" dirty="0"/>
              <a:t>RF#08</a:t>
            </a:r>
          </a:p>
          <a:p>
            <a:pPr algn="just">
              <a:buFont typeface="Arial" panose="020B0604020202020204" pitchFamily="34" charset="0"/>
              <a:buChar char="•"/>
            </a:pPr>
            <a:r>
              <a:rPr lang="pt-BR" dirty="0"/>
              <a:t> Este sistema deverá ser capaz de manter informado e atualizado o peso e a altura do usuário, visando um controle do progresso de perca ou ganho de peso e sua evolução.</a:t>
            </a:r>
          </a:p>
        </p:txBody>
      </p:sp>
    </p:spTree>
    <p:extLst>
      <p:ext uri="{BB962C8B-B14F-4D97-AF65-F5344CB8AC3E}">
        <p14:creationId xmlns:p14="http://schemas.microsoft.com/office/powerpoint/2010/main" val="10449587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960240"/>
            <a:ext cx="10058400" cy="4506821"/>
          </a:xfrm>
        </p:spPr>
        <p:txBody>
          <a:bodyPr>
            <a:normAutofit/>
          </a:bodyPr>
          <a:lstStyle/>
          <a:p>
            <a:pPr algn="just">
              <a:buFont typeface="Arial" panose="020B0604020202020204" pitchFamily="34" charset="0"/>
              <a:buChar char="•"/>
            </a:pPr>
            <a:r>
              <a:rPr lang="pt-BR" dirty="0"/>
              <a:t> </a:t>
            </a:r>
            <a:r>
              <a:rPr lang="pt-BR" b="1" dirty="0"/>
              <a:t>RF#09</a:t>
            </a:r>
          </a:p>
          <a:p>
            <a:pPr algn="just">
              <a:buFont typeface="Arial" panose="020B0604020202020204" pitchFamily="34" charset="0"/>
              <a:buChar char="•"/>
            </a:pPr>
            <a:r>
              <a:rPr lang="pt-BR" dirty="0"/>
              <a:t> Quando selecionada a opção de “histórico de Peso”, este sistema deverá ser responsável por oferecer ao usuário, seu histórico de peso estruturado em uma tabela composta por duas colunas, ”Data” e “Peso”. Será necessário por parte do usuário que selecione o período que precise ter acesso, conseguindo assim, obter o peso que havia sido atualizado e enviado no respectivo dia, por meio do “Atualizar peso”.</a:t>
            </a:r>
          </a:p>
        </p:txBody>
      </p:sp>
    </p:spTree>
    <p:extLst>
      <p:ext uri="{BB962C8B-B14F-4D97-AF65-F5344CB8AC3E}">
        <p14:creationId xmlns:p14="http://schemas.microsoft.com/office/powerpoint/2010/main" val="40621425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960240"/>
            <a:ext cx="10058400" cy="4506821"/>
          </a:xfrm>
        </p:spPr>
        <p:txBody>
          <a:bodyPr vert="horz" lIns="0" tIns="45720" rIns="0" bIns="45720" rtlCol="0">
            <a:normAutofit/>
          </a:bodyPr>
          <a:lstStyle/>
          <a:p>
            <a:pPr algn="just">
              <a:buFont typeface="Arial" panose="020B0604020202020204" pitchFamily="34" charset="0"/>
              <a:buChar char="•"/>
            </a:pPr>
            <a:r>
              <a:rPr lang="pt-BR" sz="2200" b="1" dirty="0"/>
              <a:t> </a:t>
            </a:r>
            <a:r>
              <a:rPr lang="pt-BR" b="1" dirty="0"/>
              <a:t>RF#10</a:t>
            </a:r>
          </a:p>
          <a:p>
            <a:pPr algn="just">
              <a:buFont typeface="Arial" panose="020B0604020202020204" pitchFamily="34" charset="0"/>
              <a:buChar char="•"/>
            </a:pPr>
            <a:r>
              <a:rPr lang="pt-BR" b="1" dirty="0"/>
              <a:t> </a:t>
            </a:r>
            <a:r>
              <a:rPr lang="pt-BR" dirty="0"/>
              <a:t>No programa teremos uma área específica nomeada “Relatórios Diários”, onde serão encontradas três opções em formato de links:  Calorias Consumidas e calorias restantes, Calorias por refeição e Nutrientes e histórico de peso.</a:t>
            </a:r>
          </a:p>
        </p:txBody>
      </p:sp>
    </p:spTree>
    <p:extLst>
      <p:ext uri="{BB962C8B-B14F-4D97-AF65-F5344CB8AC3E}">
        <p14:creationId xmlns:p14="http://schemas.microsoft.com/office/powerpoint/2010/main" val="57730151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60487"/>
            <a:ext cx="10058400" cy="4506821"/>
          </a:xfrm>
        </p:spPr>
        <p:txBody>
          <a:bodyPr>
            <a:normAutofit/>
          </a:bodyPr>
          <a:lstStyle/>
          <a:p>
            <a:pPr algn="just">
              <a:buFont typeface="Arial" panose="020B0604020202020204" pitchFamily="34" charset="0"/>
              <a:buChar char="•"/>
            </a:pPr>
            <a:r>
              <a:rPr lang="pt-BR" b="1" dirty="0"/>
              <a:t> RF#11</a:t>
            </a:r>
          </a:p>
          <a:p>
            <a:pPr algn="just">
              <a:buFont typeface="Arial" panose="020B0604020202020204" pitchFamily="34" charset="0"/>
              <a:buChar char="•"/>
            </a:pPr>
            <a:r>
              <a:rPr lang="pt-BR" dirty="0"/>
              <a:t> O sistema deverá ser capaz de oferecer acesso ao histórico, por meio de uma área nomeada “histórico”, possuindo a opção de “histórico de nutrientes consumidos” e “histórico de calorias consumidas”, além de “histórico de peso”.</a:t>
            </a:r>
          </a:p>
        </p:txBody>
      </p:sp>
    </p:spTree>
    <p:extLst>
      <p:ext uri="{BB962C8B-B14F-4D97-AF65-F5344CB8AC3E}">
        <p14:creationId xmlns:p14="http://schemas.microsoft.com/office/powerpoint/2010/main" val="35351519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066800" y="667247"/>
            <a:ext cx="10058400" cy="716943"/>
          </a:xfrm>
        </p:spPr>
        <p:txBody>
          <a:bodyPr/>
          <a:lstStyle/>
          <a:p>
            <a:r>
              <a:rPr lang="pt-BR" dirty="0"/>
              <a:t>Documento de requisitos</a:t>
            </a:r>
          </a:p>
        </p:txBody>
      </p:sp>
      <p:graphicFrame>
        <p:nvGraphicFramePr>
          <p:cNvPr id="5" name="Tabela 4">
            <a:extLst>
              <a:ext uri="{FF2B5EF4-FFF2-40B4-BE49-F238E27FC236}">
                <a16:creationId xmlns:a16="http://schemas.microsoft.com/office/drawing/2014/main" id="{F78266C6-406D-48D6-AFB8-C05CEC28698F}"/>
              </a:ext>
            </a:extLst>
          </p:cNvPr>
          <p:cNvGraphicFramePr>
            <a:graphicFrameLocks noGrp="1"/>
          </p:cNvGraphicFramePr>
          <p:nvPr>
            <p:extLst>
              <p:ext uri="{D42A27DB-BD31-4B8C-83A1-F6EECF244321}">
                <p14:modId xmlns:p14="http://schemas.microsoft.com/office/powerpoint/2010/main" val="3230750929"/>
              </p:ext>
            </p:extLst>
          </p:nvPr>
        </p:nvGraphicFramePr>
        <p:xfrm>
          <a:off x="2226366" y="1435873"/>
          <a:ext cx="8017565" cy="4754880"/>
        </p:xfrm>
        <a:graphic>
          <a:graphicData uri="http://schemas.openxmlformats.org/drawingml/2006/table">
            <a:tbl>
              <a:tblPr firstRow="1" bandRow="1">
                <a:tableStyleId>{21E4AEA4-8DFA-4A89-87EB-49C32662AFE0}</a:tableStyleId>
              </a:tblPr>
              <a:tblGrid>
                <a:gridCol w="4062149">
                  <a:extLst>
                    <a:ext uri="{9D8B030D-6E8A-4147-A177-3AD203B41FA5}">
                      <a16:colId xmlns:a16="http://schemas.microsoft.com/office/drawing/2014/main" val="2889701376"/>
                    </a:ext>
                  </a:extLst>
                </a:gridCol>
                <a:gridCol w="3955416">
                  <a:extLst>
                    <a:ext uri="{9D8B030D-6E8A-4147-A177-3AD203B41FA5}">
                      <a16:colId xmlns:a16="http://schemas.microsoft.com/office/drawing/2014/main" val="1575404911"/>
                    </a:ext>
                  </a:extLst>
                </a:gridCol>
              </a:tblGrid>
              <a:tr h="3781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dirty="0">
                          <a:effectLst/>
                        </a:rPr>
                        <a:t>Identificador Requisito Funcional</a:t>
                      </a:r>
                      <a:endParaRPr lang="pt-BR" sz="1800" b="1" dirty="0">
                        <a:effectLst/>
                        <a:latin typeface="Times New Roman" panose="02020603050405020304" pitchFamily="18" charset="0"/>
                        <a:ea typeface="Times New Roman" panose="02020603050405020304" pitchFamily="18" charset="0"/>
                      </a:endParaRPr>
                    </a:p>
                  </a:txBody>
                  <a:tcPr/>
                </a:tc>
                <a:tc>
                  <a:txBody>
                    <a:bodyPr/>
                    <a:lstStyle/>
                    <a:p>
                      <a:pPr algn="ctr">
                        <a:lnSpc>
                          <a:spcPts val="1200"/>
                        </a:lnSpc>
                        <a:spcAft>
                          <a:spcPts val="0"/>
                        </a:spcAft>
                      </a:pPr>
                      <a:endParaRPr lang="pt-BR" sz="1800" dirty="0">
                        <a:effectLst/>
                      </a:endParaRPr>
                    </a:p>
                    <a:p>
                      <a:pPr algn="ctr">
                        <a:lnSpc>
                          <a:spcPts val="1200"/>
                        </a:lnSpc>
                        <a:spcAft>
                          <a:spcPts val="0"/>
                        </a:spcAft>
                      </a:pPr>
                      <a:r>
                        <a:rPr lang="pt-BR" sz="1800" dirty="0">
                          <a:effectLst/>
                        </a:rPr>
                        <a:t>Priorização</a:t>
                      </a:r>
                      <a:r>
                        <a:rPr lang="pt-BR" sz="1800" baseline="0" dirty="0">
                          <a:effectLst/>
                        </a:rPr>
                        <a:t> </a:t>
                      </a:r>
                      <a:r>
                        <a:rPr lang="pt-BR" sz="1800" dirty="0">
                          <a:effectLst/>
                        </a:rPr>
                        <a:t>Final</a:t>
                      </a:r>
                      <a:endParaRPr lang="pt-BR" sz="1800" b="1"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3568780159"/>
                  </a:ext>
                </a:extLst>
              </a:tr>
              <a:tr h="135636">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#01</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3876684863"/>
                  </a:ext>
                </a:extLst>
              </a:tr>
              <a:tr h="314184">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#02</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Atrativo</a:t>
                      </a:r>
                    </a:p>
                  </a:txBody>
                  <a:tcPr/>
                </a:tc>
                <a:extLst>
                  <a:ext uri="{0D108BD9-81ED-4DB2-BD59-A6C34878D82A}">
                    <a16:rowId xmlns:a16="http://schemas.microsoft.com/office/drawing/2014/main" val="2282852079"/>
                  </a:ext>
                </a:extLst>
              </a:tr>
              <a:tr h="126442">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#03</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1706995898"/>
                  </a:ext>
                </a:extLst>
              </a:tr>
              <a:tr h="357888">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#04</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3292492407"/>
                  </a:ext>
                </a:extLst>
              </a:tr>
              <a:tr h="193988">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#05</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3659298549"/>
                  </a:ext>
                </a:extLst>
              </a:tr>
              <a:tr h="357888">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#06</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2041360664"/>
                  </a:ext>
                </a:extLst>
              </a:tr>
              <a:tr h="357888">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#07</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1561062965"/>
                  </a:ext>
                </a:extLst>
              </a:tr>
              <a:tr h="357888">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#08</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2603277281"/>
                  </a:ext>
                </a:extLst>
              </a:tr>
              <a:tr h="357888">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#09</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442819758"/>
                  </a:ext>
                </a:extLst>
              </a:tr>
              <a:tr h="357888">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#10</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1904824517"/>
                  </a:ext>
                </a:extLst>
              </a:tr>
              <a:tr h="357888">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#11</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629531992"/>
                  </a:ext>
                </a:extLst>
              </a:tr>
            </a:tbl>
          </a:graphicData>
        </a:graphic>
      </p:graphicFrame>
    </p:spTree>
    <p:extLst>
      <p:ext uri="{BB962C8B-B14F-4D97-AF65-F5344CB8AC3E}">
        <p14:creationId xmlns:p14="http://schemas.microsoft.com/office/powerpoint/2010/main" val="21944289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1026" name="Picture 2" descr="Diagrama de Caso de Uso"/>
          <p:cNvPicPr>
            <a:picLocks noChangeAspect="1" noChangeArrowheads="1"/>
          </p:cNvPicPr>
          <p:nvPr/>
        </p:nvPicPr>
        <p:blipFill rotWithShape="1">
          <a:blip r:embed="rId2">
            <a:extLst>
              <a:ext uri="{28A0092B-C50C-407E-A947-70E740481C1C}">
                <a14:useLocalDpi xmlns:a14="http://schemas.microsoft.com/office/drawing/2010/main" val="0"/>
              </a:ext>
            </a:extLst>
          </a:blip>
          <a:srcRect l="465" t="989" r="930" b="11254"/>
          <a:stretch/>
        </p:blipFill>
        <p:spPr bwMode="auto">
          <a:xfrm>
            <a:off x="1411652" y="1850485"/>
            <a:ext cx="9200540" cy="446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655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4" name="Imagem 3">
            <a:extLst>
              <a:ext uri="{FF2B5EF4-FFF2-40B4-BE49-F238E27FC236}">
                <a16:creationId xmlns:a16="http://schemas.microsoft.com/office/drawing/2014/main" id="{BC3478BF-0AF6-47B7-A9A4-0670C52A6D16}"/>
              </a:ext>
            </a:extLst>
          </p:cNvPr>
          <p:cNvPicPr>
            <a:picLocks noChangeAspect="1"/>
          </p:cNvPicPr>
          <p:nvPr/>
        </p:nvPicPr>
        <p:blipFill>
          <a:blip r:embed="rId2"/>
          <a:stretch>
            <a:fillRect/>
          </a:stretch>
        </p:blipFill>
        <p:spPr>
          <a:xfrm>
            <a:off x="0" y="0"/>
            <a:ext cx="12192000" cy="6854653"/>
          </a:xfrm>
          <a:prstGeom prst="rect">
            <a:avLst/>
          </a:prstGeom>
        </p:spPr>
      </p:pic>
    </p:spTree>
    <p:extLst>
      <p:ext uri="{BB962C8B-B14F-4D97-AF65-F5344CB8AC3E}">
        <p14:creationId xmlns:p14="http://schemas.microsoft.com/office/powerpoint/2010/main" val="42110883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Gerir Diário de Bordo:</a:t>
            </a:r>
          </a:p>
        </p:txBody>
      </p:sp>
      <p:pic>
        <p:nvPicPr>
          <p:cNvPr id="2050"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417" b="5913"/>
          <a:stretch/>
        </p:blipFill>
        <p:spPr bwMode="auto">
          <a:xfrm>
            <a:off x="1523571" y="1924938"/>
            <a:ext cx="9205818" cy="422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3292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Atualizar Diário de Bordo:</a:t>
            </a:r>
          </a:p>
        </p:txBody>
      </p:sp>
      <p:pic>
        <p:nvPicPr>
          <p:cNvPr id="307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301" b="5446"/>
          <a:stretch/>
        </p:blipFill>
        <p:spPr bwMode="auto">
          <a:xfrm>
            <a:off x="1624436" y="1939632"/>
            <a:ext cx="9004088" cy="416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3348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Adicionando algum alimento:</a:t>
            </a:r>
          </a:p>
        </p:txBody>
      </p:sp>
      <p:pic>
        <p:nvPicPr>
          <p:cNvPr id="5"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508" b="5987"/>
          <a:stretch/>
        </p:blipFill>
        <p:spPr bwMode="auto">
          <a:xfrm>
            <a:off x="1624436" y="1977573"/>
            <a:ext cx="9004088" cy="412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3094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Maçã selecionado: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21" b="5652"/>
          <a:stretch/>
        </p:blipFill>
        <p:spPr bwMode="auto">
          <a:xfrm>
            <a:off x="1624436" y="1921116"/>
            <a:ext cx="9004088" cy="41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089957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Excluindo um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45" b="5485"/>
          <a:stretch/>
        </p:blipFill>
        <p:spPr bwMode="auto">
          <a:xfrm>
            <a:off x="1624436" y="1988693"/>
            <a:ext cx="9004088" cy="4166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87919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Adicionando um novo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35" b="5541"/>
          <a:stretch/>
        </p:blipFill>
        <p:spPr bwMode="auto">
          <a:xfrm>
            <a:off x="1624436" y="1957746"/>
            <a:ext cx="9004088" cy="416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434044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Adicionando um novo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049" b="5521"/>
          <a:stretch/>
        </p:blipFill>
        <p:spPr bwMode="auto">
          <a:xfrm>
            <a:off x="1624436" y="1963934"/>
            <a:ext cx="9004088" cy="4174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073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Alimento adicionado: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75" b="5566"/>
          <a:stretch/>
        </p:blipFill>
        <p:spPr bwMode="auto">
          <a:xfrm>
            <a:off x="1610894" y="1965113"/>
            <a:ext cx="9031172" cy="417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924402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79" y="286603"/>
            <a:ext cx="10390909" cy="1450757"/>
          </a:xfrm>
        </p:spPr>
        <p:txBody>
          <a:bodyPr/>
          <a:lstStyle/>
          <a:p>
            <a:r>
              <a:rPr lang="pt-BR" dirty="0"/>
              <a:t>Visualização do novo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087" b="5523"/>
          <a:stretch/>
        </p:blipFill>
        <p:spPr bwMode="auto">
          <a:xfrm>
            <a:off x="1610894" y="1978418"/>
            <a:ext cx="9031172" cy="418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9736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Confirmação de envio de refeição: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193" b="5605"/>
          <a:stretch/>
        </p:blipFill>
        <p:spPr bwMode="auto">
          <a:xfrm>
            <a:off x="1610894" y="1996199"/>
            <a:ext cx="9031172" cy="417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991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4" name="Imagem 3">
            <a:extLst>
              <a:ext uri="{FF2B5EF4-FFF2-40B4-BE49-F238E27FC236}">
                <a16:creationId xmlns:a16="http://schemas.microsoft.com/office/drawing/2014/main" id="{492F11D6-EFA6-4B63-BAF7-D6D4D0347AE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3100587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Gerir Alimento Favoritos: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424" b="5563"/>
          <a:stretch/>
        </p:blipFill>
        <p:spPr bwMode="auto">
          <a:xfrm>
            <a:off x="1610894" y="1950525"/>
            <a:ext cx="9031172" cy="4170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46971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Lista de alimentos favoritos: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355" b="5685"/>
          <a:stretch/>
        </p:blipFill>
        <p:spPr bwMode="auto">
          <a:xfrm>
            <a:off x="1610894" y="1944932"/>
            <a:ext cx="9031172" cy="416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730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Lista de alimentos favoritos: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39" b="5419"/>
          <a:stretch/>
        </p:blipFill>
        <p:spPr bwMode="auto">
          <a:xfrm>
            <a:off x="1610894" y="1958801"/>
            <a:ext cx="9031172" cy="4187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82385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Alimento sendo adicionado aos favoritos:</a:t>
            </a:r>
          </a:p>
        </p:txBody>
      </p:sp>
      <p:pic>
        <p:nvPicPr>
          <p:cNvPr id="5"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48" b="5645"/>
          <a:stretch/>
        </p:blipFill>
        <p:spPr bwMode="auto">
          <a:xfrm>
            <a:off x="1610894" y="1929184"/>
            <a:ext cx="9031172" cy="417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5082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Características do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91" b="5581"/>
          <a:stretch/>
        </p:blipFill>
        <p:spPr bwMode="auto">
          <a:xfrm>
            <a:off x="1610894" y="1953073"/>
            <a:ext cx="9031172" cy="417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396233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Excluindo um alimento dos favoritos: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304" b="5471"/>
          <a:stretch/>
        </p:blipFill>
        <p:spPr bwMode="auto">
          <a:xfrm>
            <a:off x="1610894" y="1998017"/>
            <a:ext cx="9031172" cy="418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75176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Cadastrando um alimento direto aos favoritos: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168" b="5415"/>
          <a:stretch/>
        </p:blipFill>
        <p:spPr bwMode="auto">
          <a:xfrm>
            <a:off x="1610894" y="1963272"/>
            <a:ext cx="9031172" cy="419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83925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Tela de cadastro do alimento: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12210" b="5650"/>
          <a:stretch/>
        </p:blipFill>
        <p:spPr bwMode="auto">
          <a:xfrm>
            <a:off x="1552705" y="1898613"/>
            <a:ext cx="9147550" cy="423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32443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Atualizar Peso: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804" b="5407"/>
          <a:stretch/>
        </p:blipFill>
        <p:spPr bwMode="auto">
          <a:xfrm>
            <a:off x="1552705" y="1969626"/>
            <a:ext cx="9147550" cy="419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47686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Relatórios Diários: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9011" b="5419"/>
          <a:stretch/>
        </p:blipFill>
        <p:spPr bwMode="auto">
          <a:xfrm>
            <a:off x="1552705" y="1953000"/>
            <a:ext cx="9147550" cy="419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813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br>
              <a:rPr lang="pt-BR" dirty="0"/>
            </a:br>
            <a:r>
              <a:rPr lang="pt-BR" dirty="0"/>
              <a:t>Módulo 01- Usuários</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principalmente por fazer um perfil de usuários, para tal objetivo, fazem-se valer alguns requisitos como, cadastro pessoal dos principais usuários, gestão de administradores, patologias (inclusive sua visualização), login, gerenciamento do controle de acesso de todos os módulos, sobre o projeto, página de recepção e feedback.</a:t>
            </a:r>
          </a:p>
          <a:p>
            <a:pPr algn="just">
              <a:buNone/>
            </a:pPr>
            <a:endParaRPr lang="pt-BR" dirty="0"/>
          </a:p>
          <a:p>
            <a:pPr algn="just">
              <a:buNone/>
            </a:pPr>
            <a:endParaRPr lang="pt-BR" dirty="0"/>
          </a:p>
        </p:txBody>
      </p:sp>
    </p:spTree>
    <p:extLst>
      <p:ext uri="{BB962C8B-B14F-4D97-AF65-F5344CB8AC3E}">
        <p14:creationId xmlns:p14="http://schemas.microsoft.com/office/powerpoint/2010/main" val="3415056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4</a:t>
            </a:r>
          </a:p>
        </p:txBody>
      </p:sp>
    </p:spTree>
    <p:extLst>
      <p:ext uri="{BB962C8B-B14F-4D97-AF65-F5344CB8AC3E}">
        <p14:creationId xmlns:p14="http://schemas.microsoft.com/office/powerpoint/2010/main" val="206830657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Nutrientes consumidos no dia: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697" b="5409"/>
          <a:stretch/>
        </p:blipFill>
        <p:spPr bwMode="auto">
          <a:xfrm>
            <a:off x="1552705" y="1910624"/>
            <a:ext cx="9147550" cy="4202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8927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Nutrientes consumidos no dia: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845" b="5656"/>
          <a:stretch/>
        </p:blipFill>
        <p:spPr bwMode="auto">
          <a:xfrm>
            <a:off x="1552705" y="1963817"/>
            <a:ext cx="9147550" cy="419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19320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Calorias consumidas e calorias restantes a serem consumidas no dia: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822" b="5711"/>
          <a:stretch/>
        </p:blipFill>
        <p:spPr bwMode="auto">
          <a:xfrm>
            <a:off x="1552705" y="1913941"/>
            <a:ext cx="9147550" cy="41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75679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Calorias consumidas e calorias restantes a serem consumidas no dia: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9016" b="5175"/>
          <a:stretch/>
        </p:blipFill>
        <p:spPr bwMode="auto">
          <a:xfrm>
            <a:off x="1552705" y="1955505"/>
            <a:ext cx="9147550" cy="41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4315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Calorias por tipo de refeição: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813" b="5509"/>
          <a:stretch/>
        </p:blipFill>
        <p:spPr bwMode="auto">
          <a:xfrm>
            <a:off x="1552705" y="1938345"/>
            <a:ext cx="9147549" cy="420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23709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Tabela de calorias por tipo de refeição: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8854" b="5293"/>
          <a:stretch/>
        </p:blipFill>
        <p:spPr bwMode="auto">
          <a:xfrm>
            <a:off x="1552705" y="1973427"/>
            <a:ext cx="9147549" cy="418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8811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Relatórios de Dados Históricos: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367" b="21794"/>
          <a:stretch/>
        </p:blipFill>
        <p:spPr bwMode="auto">
          <a:xfrm>
            <a:off x="1544428" y="1981740"/>
            <a:ext cx="9164103" cy="418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5906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Histórico de consumo de calorias e nutrientes:</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881" b="4079"/>
          <a:stretch/>
        </p:blipFill>
        <p:spPr bwMode="auto">
          <a:xfrm>
            <a:off x="1544428" y="1898614"/>
            <a:ext cx="9164103" cy="418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757689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Escolha de data personalizada: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540" b="3908"/>
          <a:stretch/>
        </p:blipFill>
        <p:spPr bwMode="auto">
          <a:xfrm>
            <a:off x="1544428" y="1940178"/>
            <a:ext cx="9164103" cy="426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5713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Exibir histórico de peso:</a:t>
            </a:r>
          </a:p>
        </p:txBody>
      </p:sp>
      <p:pic>
        <p:nvPicPr>
          <p:cNvPr id="3"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367" b="21794"/>
          <a:stretch/>
        </p:blipFill>
        <p:spPr bwMode="auto">
          <a:xfrm>
            <a:off x="1544428" y="1998366"/>
            <a:ext cx="9164103" cy="4181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95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5" name="Espaço Reservado para Conteúdo 3">
            <a:extLst>
              <a:ext uri="{FF2B5EF4-FFF2-40B4-BE49-F238E27FC236}">
                <a16:creationId xmlns:a16="http://schemas.microsoft.com/office/drawing/2014/main" id="{01516573-0EE2-4FB8-BAF0-8B8AD9B63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7391"/>
          </a:xfrm>
          <a:prstGeom prst="rect">
            <a:avLst/>
          </a:prstGeom>
        </p:spPr>
      </p:pic>
      <p:pic>
        <p:nvPicPr>
          <p:cNvPr id="2" name="Imagem 1">
            <a:extLst>
              <a:ext uri="{FF2B5EF4-FFF2-40B4-BE49-F238E27FC236}">
                <a16:creationId xmlns:a16="http://schemas.microsoft.com/office/drawing/2014/main" id="{1A90D03F-D808-40E6-9A59-8F30E1B4F05A}"/>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09717401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Exibir histórico de peso:</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268" b="17163"/>
          <a:stretch/>
        </p:blipFill>
        <p:spPr bwMode="auto">
          <a:xfrm>
            <a:off x="1542761" y="1906927"/>
            <a:ext cx="9167437" cy="426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125052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Escolha de data personalizada:</a:t>
            </a:r>
          </a:p>
        </p:txBody>
      </p:sp>
      <p:pic>
        <p:nvPicPr>
          <p:cNvPr id="4" name="Imagem 1"/>
          <p:cNvPicPr>
            <a:picLocks noChangeAspect="1" noChangeArrowheads="1"/>
          </p:cNvPicPr>
          <p:nvPr/>
        </p:nvPicPr>
        <p:blipFill rotWithShape="1">
          <a:blip r:embed="rId2">
            <a:extLst>
              <a:ext uri="{28A0092B-C50C-407E-A947-70E740481C1C}">
                <a14:useLocalDpi xmlns:a14="http://schemas.microsoft.com/office/drawing/2010/main" val="0"/>
              </a:ext>
            </a:extLst>
          </a:blip>
          <a:srcRect t="6407" b="17213"/>
          <a:stretch/>
        </p:blipFill>
        <p:spPr bwMode="auto">
          <a:xfrm>
            <a:off x="1542761" y="1940178"/>
            <a:ext cx="9167437" cy="426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46111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Uso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54699"/>
            <a:ext cx="10058400" cy="4023360"/>
          </a:xfrm>
        </p:spPr>
        <p:txBody>
          <a:bodyPr>
            <a:normAutofit/>
          </a:bodyPr>
          <a:lstStyle/>
          <a:p>
            <a:pPr lvl="1" algn="just">
              <a:buFont typeface="Arial" panose="020B0604020202020204" pitchFamily="34" charset="0"/>
              <a:buChar char="•"/>
            </a:pPr>
            <a:r>
              <a:rPr lang="pt-BR" sz="2000" dirty="0"/>
              <a:t>Concluímos cerca de 90% de todos os casos de uso.</a:t>
            </a:r>
          </a:p>
        </p:txBody>
      </p:sp>
    </p:spTree>
    <p:extLst>
      <p:ext uri="{BB962C8B-B14F-4D97-AF65-F5344CB8AC3E}">
        <p14:creationId xmlns:p14="http://schemas.microsoft.com/office/powerpoint/2010/main" val="23550056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54699"/>
            <a:ext cx="10058400" cy="4023360"/>
          </a:xfrm>
        </p:spPr>
        <p:txBody>
          <a:bodyPr>
            <a:normAutofit/>
          </a:bodyPr>
          <a:lstStyle/>
          <a:p>
            <a:pPr lvl="1" algn="just">
              <a:buFont typeface="Arial" panose="020B0604020202020204" pitchFamily="34" charset="0"/>
              <a:buChar char="•"/>
            </a:pPr>
            <a:r>
              <a:rPr lang="pt-BR" sz="2000" dirty="0"/>
              <a:t>Beatriz Ortega Viana;</a:t>
            </a:r>
          </a:p>
          <a:p>
            <a:pPr marL="274320" lvl="2" indent="-91440" algn="just">
              <a:spcBef>
                <a:spcPts val="1200"/>
              </a:spcBef>
              <a:spcAft>
                <a:spcPts val="200"/>
              </a:spcAft>
              <a:buSzPct val="100000"/>
              <a:buFont typeface="Arial" panose="020B0604020202020204" pitchFamily="34" charset="0"/>
              <a:buChar char="•"/>
            </a:pPr>
            <a:r>
              <a:rPr lang="pt-BR" sz="2000" dirty="0"/>
              <a:t> Papel exercido (desenvolvedor, DBA, Analista): DBA;</a:t>
            </a:r>
          </a:p>
          <a:p>
            <a:pPr marL="274320" lvl="2" indent="-91440" algn="just">
              <a:spcBef>
                <a:spcPts val="1200"/>
              </a:spcBef>
              <a:spcAft>
                <a:spcPts val="200"/>
              </a:spcAft>
              <a:buSzPct val="100000"/>
              <a:buFont typeface="Arial" panose="020B0604020202020204" pitchFamily="34" charset="0"/>
              <a:buChar char="•"/>
            </a:pPr>
            <a:r>
              <a:rPr lang="pt-BR" sz="2000" dirty="0"/>
              <a:t> Atividades que trabalhou no Bimestre: Documento de Visão, Documento de Requisitos, Documentação de Caso de Uso e teve participação nas telas de interface (dando dicas de posicionamento das tabelas, </a:t>
            </a:r>
            <a:r>
              <a:rPr lang="pt-BR" sz="2000" dirty="0" err="1"/>
              <a:t>etc</a:t>
            </a:r>
            <a:r>
              <a:rPr lang="pt-BR" sz="2000" dirty="0"/>
              <a:t>);</a:t>
            </a:r>
          </a:p>
          <a:p>
            <a:pPr marL="274320" lvl="2" indent="-91440" algn="just">
              <a:spcBef>
                <a:spcPts val="1200"/>
              </a:spcBef>
              <a:spcAft>
                <a:spcPts val="200"/>
              </a:spcAft>
              <a:buSzPct val="100000"/>
              <a:buFont typeface="Arial" panose="020B0604020202020204" pitchFamily="34" charset="0"/>
              <a:buChar char="•"/>
            </a:pPr>
            <a:r>
              <a:rPr lang="pt-BR" sz="2000" dirty="0"/>
              <a:t> Principais dificuldades: Utilização das plataformas; Trabalho em equipe, por causa da falta de comprometimento de alguns; </a:t>
            </a:r>
          </a:p>
          <a:p>
            <a:pPr marL="274320" lvl="2" indent="-91440" algn="just">
              <a:spcBef>
                <a:spcPts val="1200"/>
              </a:spcBef>
              <a:spcAft>
                <a:spcPts val="200"/>
              </a:spcAft>
              <a:buSzPct val="100000"/>
              <a:buFont typeface="Arial" panose="020B0604020202020204" pitchFamily="34" charset="0"/>
              <a:buChar char="•"/>
            </a:pPr>
            <a:r>
              <a:rPr lang="pt-BR" sz="2000" dirty="0"/>
              <a:t> Sugestões: Melhorar a interação e o desempenho por parte dos integrantes;</a:t>
            </a:r>
          </a:p>
        </p:txBody>
      </p:sp>
    </p:spTree>
    <p:extLst>
      <p:ext uri="{BB962C8B-B14F-4D97-AF65-F5344CB8AC3E}">
        <p14:creationId xmlns:p14="http://schemas.microsoft.com/office/powerpoint/2010/main" val="15546722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258957" y="1845734"/>
            <a:ext cx="9896722" cy="4023360"/>
          </a:xfrm>
        </p:spPr>
        <p:txBody>
          <a:bodyPr>
            <a:normAutofit/>
          </a:bodyPr>
          <a:lstStyle/>
          <a:p>
            <a:pPr algn="just" fontAlgn="base">
              <a:buFont typeface="Arial" panose="020B0604020202020204" pitchFamily="34" charset="0"/>
              <a:buChar char="•"/>
            </a:pPr>
            <a:r>
              <a:rPr lang="pt-BR" dirty="0"/>
              <a:t> </a:t>
            </a:r>
            <a:r>
              <a:rPr lang="pt-BR" dirty="0" err="1"/>
              <a:t>Edvilson</a:t>
            </a:r>
            <a:r>
              <a:rPr lang="pt-BR" dirty="0"/>
              <a:t> dos Santos Junior</a:t>
            </a:r>
            <a:r>
              <a:rPr lang="en-US" dirty="0"/>
              <a:t>​;</a:t>
            </a:r>
            <a:endParaRPr lang="pt-BR" dirty="0"/>
          </a:p>
          <a:p>
            <a:pPr algn="just" fontAlgn="base">
              <a:buFont typeface="Arial" panose="020B0604020202020204" pitchFamily="34" charset="0"/>
              <a:buChar char="•"/>
            </a:pPr>
            <a:r>
              <a:rPr lang="pt-BR" dirty="0"/>
              <a:t> Desenvolvedor</a:t>
            </a:r>
            <a:r>
              <a:rPr lang="en-US" dirty="0"/>
              <a:t>​;</a:t>
            </a:r>
          </a:p>
          <a:p>
            <a:pPr algn="just" fontAlgn="base">
              <a:buFont typeface="Arial" panose="020B0604020202020204" pitchFamily="34" charset="0"/>
              <a:buChar char="•"/>
            </a:pPr>
            <a:r>
              <a:rPr lang="pt-BR" dirty="0"/>
              <a:t>​ Trabalhos Envolvidos: Logo, Template e Casos de uso;</a:t>
            </a:r>
            <a:r>
              <a:rPr lang="en-US" dirty="0"/>
              <a:t>​</a:t>
            </a:r>
          </a:p>
          <a:p>
            <a:pPr algn="just" fontAlgn="base">
              <a:buFont typeface="Arial" panose="020B0604020202020204" pitchFamily="34" charset="0"/>
              <a:buChar char="•"/>
            </a:pPr>
            <a:r>
              <a:rPr lang="pt-BR" dirty="0"/>
              <a:t>​ Dificuldade: </a:t>
            </a:r>
            <a:r>
              <a:rPr lang="pt-BR" dirty="0" err="1"/>
              <a:t>JavaScript</a:t>
            </a:r>
            <a:r>
              <a:rPr lang="pt-BR" dirty="0"/>
              <a:t>;</a:t>
            </a:r>
          </a:p>
          <a:p>
            <a:pPr lvl="1" algn="just">
              <a:buFont typeface="Arial" panose="020B0604020202020204" pitchFamily="34" charset="0"/>
              <a:buChar char="•"/>
            </a:pPr>
            <a:endParaRPr lang="pt-BR" sz="2000" dirty="0"/>
          </a:p>
        </p:txBody>
      </p:sp>
    </p:spTree>
    <p:extLst>
      <p:ext uri="{BB962C8B-B14F-4D97-AF65-F5344CB8AC3E}">
        <p14:creationId xmlns:p14="http://schemas.microsoft.com/office/powerpoint/2010/main" val="20964443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vert="horz" lIns="0" tIns="45720" rIns="0" bIns="45720" rtlCol="0">
            <a:normAutofit/>
          </a:bodyPr>
          <a:lstStyle/>
          <a:p>
            <a:pPr lvl="1" algn="just">
              <a:buFont typeface="Arial" panose="020B0604020202020204" pitchFamily="34" charset="0"/>
              <a:buChar char="•"/>
            </a:pPr>
            <a:r>
              <a:rPr lang="pt-BR" sz="2000" dirty="0"/>
              <a:t>Gabriel Evaristo;</a:t>
            </a:r>
          </a:p>
          <a:p>
            <a:pPr lvl="1" algn="just">
              <a:buFont typeface="Arial" panose="020B0604020202020204" pitchFamily="34" charset="0"/>
              <a:buChar char="•"/>
            </a:pPr>
            <a:r>
              <a:rPr lang="pt-BR" sz="2000" dirty="0"/>
              <a:t>Papel exercido: Desenvolvedor;</a:t>
            </a:r>
          </a:p>
          <a:p>
            <a:pPr lvl="1" algn="just">
              <a:buFont typeface="Arial" panose="020B0604020202020204" pitchFamily="34" charset="0"/>
              <a:buChar char="•"/>
            </a:pPr>
            <a:r>
              <a:rPr lang="pt-BR" sz="2000" dirty="0"/>
              <a:t>Atividades Trabalhadas: Interpessoal, votações do nome e logo do projeto, confecção de logos e templates, documento de visão, de requisitos e de caso de uso, definição da apresentação bimestral e montagem de slides;</a:t>
            </a:r>
          </a:p>
          <a:p>
            <a:pPr lvl="1" algn="just">
              <a:buFont typeface="Arial" panose="020B0604020202020204" pitchFamily="34" charset="0"/>
              <a:buChar char="•"/>
            </a:pPr>
            <a:r>
              <a:rPr lang="pt-BR" sz="2000" dirty="0"/>
              <a:t>Principais dificuldades: barulho, trabalho em equipe, tempo, ferramentas utilizadas e falta de compromisso de alguns membros da equipe, pessoas mudarem coisas que já estavam definidas anteriormente sem nenhuma conversa com o resto do grupo;</a:t>
            </a:r>
          </a:p>
          <a:p>
            <a:pPr lvl="1" algn="just">
              <a:buFont typeface="Arial" panose="020B0604020202020204" pitchFamily="34" charset="0"/>
              <a:buChar char="•"/>
            </a:pPr>
            <a:r>
              <a:rPr lang="pt-BR" sz="2000" dirty="0"/>
              <a:t>Sugestão: Melhorar a interação entre os integrantes </a:t>
            </a:r>
            <a:r>
              <a:rPr lang="pt-BR" sz="2000"/>
              <a:t>do grupo;</a:t>
            </a:r>
            <a:endParaRPr lang="pt-BR" sz="2000" dirty="0"/>
          </a:p>
        </p:txBody>
      </p:sp>
    </p:spTree>
    <p:extLst>
      <p:ext uri="{BB962C8B-B14F-4D97-AF65-F5344CB8AC3E}">
        <p14:creationId xmlns:p14="http://schemas.microsoft.com/office/powerpoint/2010/main" val="35772792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vert="horz" lIns="0" tIns="45720" rIns="0" bIns="45720" rtlCol="0">
            <a:normAutofit/>
          </a:bodyPr>
          <a:lstStyle/>
          <a:p>
            <a:pPr lvl="1" algn="just">
              <a:buFont typeface="Arial" panose="020B0604020202020204" pitchFamily="34" charset="0"/>
              <a:buChar char="•"/>
            </a:pPr>
            <a:r>
              <a:rPr lang="pt-BR" sz="2000" dirty="0"/>
              <a:t>Iago Oliveira;</a:t>
            </a:r>
          </a:p>
          <a:p>
            <a:pPr lvl="1" algn="just">
              <a:buFont typeface="Arial" panose="020B0604020202020204" pitchFamily="34" charset="0"/>
              <a:buChar char="•"/>
            </a:pPr>
            <a:r>
              <a:rPr lang="pt-BR" sz="2000" dirty="0"/>
              <a:t>Papel exercido: Desenvolvedor;</a:t>
            </a:r>
          </a:p>
          <a:p>
            <a:pPr lvl="1" algn="just">
              <a:buFont typeface="Arial" panose="020B0604020202020204" pitchFamily="34" charset="0"/>
              <a:buChar char="•"/>
            </a:pPr>
            <a:r>
              <a:rPr lang="pt-BR" sz="2000" dirty="0"/>
              <a:t>Atividades Trabalhadas: </a:t>
            </a:r>
            <a:r>
              <a:rPr lang="pt-BR" sz="2000" dirty="0" err="1"/>
              <a:t>template</a:t>
            </a:r>
            <a:r>
              <a:rPr lang="pt-BR" sz="2000" dirty="0"/>
              <a:t>, documento de requisitos, protótipos do documento de caso de uso;</a:t>
            </a:r>
          </a:p>
          <a:p>
            <a:pPr lvl="1" algn="just">
              <a:buFont typeface="Arial" panose="020B0604020202020204" pitchFamily="34" charset="0"/>
              <a:buChar char="•"/>
            </a:pPr>
            <a:r>
              <a:rPr lang="pt-BR" sz="2000" dirty="0"/>
              <a:t>Principais dificuldades: barulho, discussões, trabalho em equipe, tempo e ferramentas utilizadas;</a:t>
            </a:r>
          </a:p>
          <a:p>
            <a:pPr lvl="1" algn="just">
              <a:buFont typeface="Arial" panose="020B0604020202020204" pitchFamily="34" charset="0"/>
              <a:buChar char="•"/>
            </a:pPr>
            <a:r>
              <a:rPr lang="pt-BR" sz="2000" dirty="0"/>
              <a:t>Sugestão: Trabalhar mais em equipe como um todo;</a:t>
            </a:r>
          </a:p>
        </p:txBody>
      </p:sp>
    </p:spTree>
    <p:extLst>
      <p:ext uri="{BB962C8B-B14F-4D97-AF65-F5344CB8AC3E}">
        <p14:creationId xmlns:p14="http://schemas.microsoft.com/office/powerpoint/2010/main" val="6151070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63664"/>
            <a:ext cx="10058400" cy="4023360"/>
          </a:xfrm>
        </p:spPr>
        <p:txBody>
          <a:bodyPr vert="horz" lIns="0" tIns="45720" rIns="0" bIns="45720" rtlCol="0">
            <a:normAutofit/>
          </a:bodyPr>
          <a:lstStyle/>
          <a:p>
            <a:pPr lvl="1" algn="just">
              <a:buFont typeface="Arial" panose="020B0604020202020204" pitchFamily="34" charset="0"/>
              <a:buChar char="•"/>
            </a:pPr>
            <a:r>
              <a:rPr lang="pt-BR" sz="2000" dirty="0"/>
              <a:t>Márcio Henrique Felisberto;</a:t>
            </a:r>
          </a:p>
          <a:p>
            <a:pPr lvl="1" algn="just">
              <a:buFont typeface="Arial" panose="020B0604020202020204" pitchFamily="34" charset="0"/>
              <a:buChar char="•"/>
            </a:pPr>
            <a:r>
              <a:rPr lang="pt-BR" sz="2000" dirty="0"/>
              <a:t>Papel exercido (desenvolvedor, DBA, Analista): Analista;</a:t>
            </a:r>
          </a:p>
          <a:p>
            <a:pPr lvl="1" algn="just">
              <a:buFont typeface="Arial" panose="020B0604020202020204" pitchFamily="34" charset="0"/>
              <a:buChar char="•"/>
            </a:pPr>
            <a:r>
              <a:rPr lang="pt-BR" sz="2000" dirty="0"/>
              <a:t>Atividades que trabalhou no Bimestre: Termo de Abertura, Documento de Requisitos, Documento de Visão, Documentação de Caso de Uso;</a:t>
            </a:r>
          </a:p>
          <a:p>
            <a:pPr lvl="1" algn="just">
              <a:buFont typeface="Arial" panose="020B0604020202020204" pitchFamily="34" charset="0"/>
              <a:buChar char="•"/>
            </a:pPr>
            <a:r>
              <a:rPr lang="pt-BR" sz="2000" dirty="0"/>
              <a:t>Principais dificuldades: uso das plataformas de dados utilizadas para atualização do andamento do projeto no início da disciplina, interpretação e identificação do objetivo de determinadas tarefas;</a:t>
            </a:r>
          </a:p>
          <a:p>
            <a:pPr lvl="1" algn="just">
              <a:buFont typeface="Arial" panose="020B0604020202020204" pitchFamily="34" charset="0"/>
              <a:buChar char="•"/>
            </a:pPr>
            <a:r>
              <a:rPr lang="pt-BR" sz="2000" dirty="0"/>
              <a:t>Sugestões:  melhora no empenho por parte dos integrantes do grupo; </a:t>
            </a:r>
          </a:p>
        </p:txBody>
      </p:sp>
    </p:spTree>
    <p:extLst>
      <p:ext uri="{BB962C8B-B14F-4D97-AF65-F5344CB8AC3E}">
        <p14:creationId xmlns:p14="http://schemas.microsoft.com/office/powerpoint/2010/main" val="356800416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vert="horz" lIns="0" tIns="45720" rIns="0" bIns="45720" rtlCol="0">
            <a:normAutofit/>
          </a:bodyPr>
          <a:lstStyle/>
          <a:p>
            <a:pPr lvl="1" algn="just">
              <a:buFont typeface="Arial" panose="020B0604020202020204" pitchFamily="34" charset="0"/>
              <a:buChar char="•"/>
            </a:pPr>
            <a:r>
              <a:rPr lang="pt-BR" sz="2000" dirty="0"/>
              <a:t> Ramon </a:t>
            </a:r>
            <a:r>
              <a:rPr lang="pt-BR" sz="2000" dirty="0" err="1"/>
              <a:t>Turati</a:t>
            </a:r>
            <a:r>
              <a:rPr lang="pt-BR" sz="2000" dirty="0"/>
              <a:t> Felisberto;</a:t>
            </a:r>
          </a:p>
          <a:p>
            <a:pPr lvl="1" algn="just">
              <a:buFont typeface="Arial" panose="020B0604020202020204" pitchFamily="34" charset="0"/>
              <a:buChar char="•"/>
            </a:pPr>
            <a:r>
              <a:rPr lang="pt-BR" sz="2000" dirty="0"/>
              <a:t> Papel exercido: DBA;</a:t>
            </a:r>
          </a:p>
          <a:p>
            <a:pPr lvl="1" algn="just">
              <a:buFont typeface="Arial" panose="020B0604020202020204" pitchFamily="34" charset="0"/>
              <a:buChar char="•"/>
            </a:pPr>
            <a:r>
              <a:rPr lang="pt-BR" sz="2000" dirty="0"/>
              <a:t> Atividades trabalhadas: Documentos de Visão, Requisitos e Casos de Uso;</a:t>
            </a:r>
          </a:p>
          <a:p>
            <a:pPr lvl="1" algn="just">
              <a:buFont typeface="Arial" panose="020B0604020202020204" pitchFamily="34" charset="0"/>
              <a:buChar char="•"/>
            </a:pPr>
            <a:r>
              <a:rPr lang="pt-BR" sz="2000" dirty="0"/>
              <a:t> Principais dificuldades: Módulo está desunido e as vezes tem dificuldade para elaborar algumas partes das documentações;</a:t>
            </a:r>
          </a:p>
          <a:p>
            <a:pPr lvl="1" algn="just">
              <a:buFont typeface="Arial" panose="020B0604020202020204" pitchFamily="34" charset="0"/>
              <a:buChar char="•"/>
            </a:pPr>
            <a:r>
              <a:rPr lang="pt-BR" sz="2000" dirty="0"/>
              <a:t> Sugestões: Trabalhar mais unido e ser mais focado na função exercida no momento;</a:t>
            </a:r>
          </a:p>
          <a:p>
            <a:pPr lvl="1" algn="just">
              <a:buFont typeface="Arial" panose="020B0604020202020204" pitchFamily="34" charset="0"/>
              <a:buChar char="•"/>
            </a:pPr>
            <a:endParaRPr lang="pt-BR" sz="2000" dirty="0"/>
          </a:p>
        </p:txBody>
      </p:sp>
    </p:spTree>
    <p:extLst>
      <p:ext uri="{BB962C8B-B14F-4D97-AF65-F5344CB8AC3E}">
        <p14:creationId xmlns:p14="http://schemas.microsoft.com/office/powerpoint/2010/main" val="50594188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a:t>
            </a:r>
          </a:p>
        </p:txBody>
      </p:sp>
      <p:graphicFrame>
        <p:nvGraphicFramePr>
          <p:cNvPr id="5" name="Tabela 4"/>
          <p:cNvGraphicFramePr>
            <a:graphicFrameLocks noGrp="1"/>
          </p:cNvGraphicFramePr>
          <p:nvPr>
            <p:extLst>
              <p:ext uri="{D42A27DB-BD31-4B8C-83A1-F6EECF244321}">
                <p14:modId xmlns:p14="http://schemas.microsoft.com/office/powerpoint/2010/main" val="525541984"/>
              </p:ext>
            </p:extLst>
          </p:nvPr>
        </p:nvGraphicFramePr>
        <p:xfrm>
          <a:off x="1096963" y="4826154"/>
          <a:ext cx="10058400" cy="370840"/>
        </p:xfrm>
        <a:graphic>
          <a:graphicData uri="http://schemas.openxmlformats.org/drawingml/2006/table">
            <a:tbl>
              <a:tblPr firstRow="1" bandRow="1">
                <a:tableStyleId>{72833802-FEF1-4C79-8D5D-14CF1EAF98D9}</a:tableStyleId>
              </a:tblPr>
              <a:tblGrid>
                <a:gridCol w="5029200">
                  <a:extLst>
                    <a:ext uri="{9D8B030D-6E8A-4147-A177-3AD203B41FA5}">
                      <a16:colId xmlns:a16="http://schemas.microsoft.com/office/drawing/2014/main" val="1023707443"/>
                    </a:ext>
                  </a:extLst>
                </a:gridCol>
                <a:gridCol w="5029200">
                  <a:extLst>
                    <a:ext uri="{9D8B030D-6E8A-4147-A177-3AD203B41FA5}">
                      <a16:colId xmlns:a16="http://schemas.microsoft.com/office/drawing/2014/main" val="1813871605"/>
                    </a:ext>
                  </a:extLst>
                </a:gridCol>
              </a:tblGrid>
              <a:tr h="370840">
                <a:tc>
                  <a:txBody>
                    <a:bodyPr/>
                    <a:lstStyle/>
                    <a:p>
                      <a:r>
                        <a:rPr lang="pt-BR" dirty="0"/>
                        <a:t>Nota</a:t>
                      </a:r>
                      <a:r>
                        <a:rPr lang="pt-BR" baseline="0" dirty="0"/>
                        <a:t> do Grupo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0147391"/>
                  </a:ext>
                </a:extLst>
              </a:tr>
            </a:tbl>
          </a:graphicData>
        </a:graphic>
      </p:graphicFrame>
      <p:graphicFrame>
        <p:nvGraphicFramePr>
          <p:cNvPr id="6" name="Tabela 5">
            <a:extLst>
              <a:ext uri="{FF2B5EF4-FFF2-40B4-BE49-F238E27FC236}">
                <a16:creationId xmlns:a16="http://schemas.microsoft.com/office/drawing/2014/main" id="{F78266C6-406D-48D6-AFB8-C05CEC28698F}"/>
              </a:ext>
            </a:extLst>
          </p:cNvPr>
          <p:cNvGraphicFramePr>
            <a:graphicFrameLocks noGrp="1"/>
          </p:cNvGraphicFramePr>
          <p:nvPr>
            <p:extLst>
              <p:ext uri="{D42A27DB-BD31-4B8C-83A1-F6EECF244321}">
                <p14:modId xmlns:p14="http://schemas.microsoft.com/office/powerpoint/2010/main" val="1966246673"/>
              </p:ext>
            </p:extLst>
          </p:nvPr>
        </p:nvGraphicFramePr>
        <p:xfrm>
          <a:off x="1096963" y="1876906"/>
          <a:ext cx="10058400" cy="2809702"/>
        </p:xfrm>
        <a:graphic>
          <a:graphicData uri="http://schemas.openxmlformats.org/drawingml/2006/table">
            <a:tbl>
              <a:tblPr firstRow="1" bandRow="1">
                <a:tableStyleId>{21E4AEA4-8DFA-4A89-87EB-49C32662AFE0}</a:tableStyleId>
              </a:tblPr>
              <a:tblGrid>
                <a:gridCol w="5096150">
                  <a:extLst>
                    <a:ext uri="{9D8B030D-6E8A-4147-A177-3AD203B41FA5}">
                      <a16:colId xmlns:a16="http://schemas.microsoft.com/office/drawing/2014/main" val="2889701376"/>
                    </a:ext>
                  </a:extLst>
                </a:gridCol>
                <a:gridCol w="4962250">
                  <a:extLst>
                    <a:ext uri="{9D8B030D-6E8A-4147-A177-3AD203B41FA5}">
                      <a16:colId xmlns:a16="http://schemas.microsoft.com/office/drawing/2014/main" val="1575404911"/>
                    </a:ext>
                  </a:extLst>
                </a:gridCol>
              </a:tblGrid>
              <a:tr h="490451">
                <a:tc>
                  <a:txBody>
                    <a:bodyPr/>
                    <a:lstStyle/>
                    <a:p>
                      <a:r>
                        <a:rPr lang="pt-BR" dirty="0"/>
                        <a:t>Integrante</a:t>
                      </a:r>
                    </a:p>
                  </a:txBody>
                  <a:tcPr/>
                </a:tc>
                <a:tc>
                  <a:txBody>
                    <a:bodyPr/>
                    <a:lstStyle/>
                    <a:p>
                      <a:r>
                        <a:rPr lang="pt-BR" dirty="0"/>
                        <a:t>Nota</a:t>
                      </a:r>
                    </a:p>
                  </a:txBody>
                  <a:tcPr/>
                </a:tc>
                <a:extLst>
                  <a:ext uri="{0D108BD9-81ED-4DB2-BD59-A6C34878D82A}">
                    <a16:rowId xmlns:a16="http://schemas.microsoft.com/office/drawing/2014/main" val="3568780159"/>
                  </a:ext>
                </a:extLst>
              </a:tr>
              <a:tr h="490451">
                <a:tc>
                  <a:txBody>
                    <a:bodyPr/>
                    <a:lstStyle/>
                    <a:p>
                      <a:pPr algn="just">
                        <a:buFont typeface="Arial" panose="020B0604020202020204" pitchFamily="34" charset="0"/>
                        <a:buNone/>
                      </a:pPr>
                      <a:r>
                        <a:rPr lang="pt-BR" dirty="0">
                          <a:solidFill>
                            <a:schemeClr val="bg1"/>
                          </a:solidFill>
                        </a:rPr>
                        <a:t>Beatriz Ortega </a:t>
                      </a:r>
                    </a:p>
                  </a:txBody>
                  <a:tcPr>
                    <a:solidFill>
                      <a:srgbClr val="2F426A"/>
                    </a:solidFill>
                  </a:tcPr>
                </a:tc>
                <a:tc>
                  <a:txBody>
                    <a:bodyPr/>
                    <a:lstStyle/>
                    <a:p>
                      <a:pPr algn="ctr"/>
                      <a:r>
                        <a:rPr lang="pt-BR" dirty="0"/>
                        <a:t>9</a:t>
                      </a:r>
                    </a:p>
                  </a:txBody>
                  <a:tcPr/>
                </a:tc>
                <a:extLst>
                  <a:ext uri="{0D108BD9-81ED-4DB2-BD59-A6C34878D82A}">
                    <a16:rowId xmlns:a16="http://schemas.microsoft.com/office/drawing/2014/main" val="2508097107"/>
                  </a:ext>
                </a:extLst>
              </a:tr>
              <a:tr h="357888">
                <a:tc>
                  <a:txBody>
                    <a:bodyPr/>
                    <a:lstStyle/>
                    <a:p>
                      <a:r>
                        <a:rPr lang="pt-BR" dirty="0" err="1">
                          <a:solidFill>
                            <a:schemeClr val="bg1"/>
                          </a:solidFill>
                        </a:rPr>
                        <a:t>Edvilson</a:t>
                      </a:r>
                      <a:endParaRPr lang="pt-BR" dirty="0">
                        <a:solidFill>
                          <a:schemeClr val="bg1"/>
                        </a:solidFill>
                      </a:endParaRPr>
                    </a:p>
                  </a:txBody>
                  <a:tcPr>
                    <a:solidFill>
                      <a:schemeClr val="accent2"/>
                    </a:solidFill>
                  </a:tcPr>
                </a:tc>
                <a:tc>
                  <a:txBody>
                    <a:bodyPr/>
                    <a:lstStyle/>
                    <a:p>
                      <a:pPr algn="ctr"/>
                      <a:r>
                        <a:rPr lang="pt-BR" dirty="0"/>
                        <a:t>8,5</a:t>
                      </a:r>
                    </a:p>
                  </a:txBody>
                  <a:tcPr/>
                </a:tc>
                <a:extLst>
                  <a:ext uri="{0D108BD9-81ED-4DB2-BD59-A6C34878D82A}">
                    <a16:rowId xmlns:a16="http://schemas.microsoft.com/office/drawing/2014/main" val="3876684863"/>
                  </a:ext>
                </a:extLst>
              </a:tr>
              <a:tr h="357888">
                <a:tc>
                  <a:txBody>
                    <a:bodyPr/>
                    <a:lstStyle/>
                    <a:p>
                      <a:r>
                        <a:rPr lang="pt-BR" dirty="0">
                          <a:solidFill>
                            <a:schemeClr val="bg1"/>
                          </a:solidFill>
                        </a:rPr>
                        <a:t>Gabriel Evaristo </a:t>
                      </a:r>
                    </a:p>
                  </a:txBody>
                  <a:tcPr>
                    <a:solidFill>
                      <a:schemeClr val="accent2"/>
                    </a:solidFill>
                  </a:tcPr>
                </a:tc>
                <a:tc>
                  <a:txBody>
                    <a:bodyPr/>
                    <a:lstStyle/>
                    <a:p>
                      <a:pPr algn="ctr"/>
                      <a:r>
                        <a:rPr lang="pt-BR" dirty="0"/>
                        <a:t>10</a:t>
                      </a:r>
                    </a:p>
                  </a:txBody>
                  <a:tcPr/>
                </a:tc>
                <a:extLst>
                  <a:ext uri="{0D108BD9-81ED-4DB2-BD59-A6C34878D82A}">
                    <a16:rowId xmlns:a16="http://schemas.microsoft.com/office/drawing/2014/main" val="2603277281"/>
                  </a:ext>
                </a:extLst>
              </a:tr>
              <a:tr h="357888">
                <a:tc>
                  <a:txBody>
                    <a:bodyPr/>
                    <a:lstStyle/>
                    <a:p>
                      <a:r>
                        <a:rPr lang="pt-BR" dirty="0">
                          <a:solidFill>
                            <a:schemeClr val="bg1"/>
                          </a:solidFill>
                        </a:rPr>
                        <a:t>Iago José </a:t>
                      </a:r>
                    </a:p>
                  </a:txBody>
                  <a:tcPr>
                    <a:solidFill>
                      <a:schemeClr val="accent2"/>
                    </a:solidFill>
                  </a:tcPr>
                </a:tc>
                <a:tc>
                  <a:txBody>
                    <a:bodyPr/>
                    <a:lstStyle/>
                    <a:p>
                      <a:pPr algn="ctr"/>
                      <a:r>
                        <a:rPr lang="pt-BR" dirty="0"/>
                        <a:t>8</a:t>
                      </a:r>
                    </a:p>
                  </a:txBody>
                  <a:tcPr/>
                </a:tc>
                <a:extLst>
                  <a:ext uri="{0D108BD9-81ED-4DB2-BD59-A6C34878D82A}">
                    <a16:rowId xmlns:a16="http://schemas.microsoft.com/office/drawing/2014/main" val="442819758"/>
                  </a:ext>
                </a:extLst>
              </a:tr>
              <a:tr h="357888">
                <a:tc>
                  <a:txBody>
                    <a:bodyPr/>
                    <a:lstStyle/>
                    <a:p>
                      <a:r>
                        <a:rPr lang="pt-BR" dirty="0">
                          <a:solidFill>
                            <a:schemeClr val="bg1"/>
                          </a:solidFill>
                        </a:rPr>
                        <a:t>Márcio</a:t>
                      </a:r>
                    </a:p>
                  </a:txBody>
                  <a:tcPr>
                    <a:solidFill>
                      <a:schemeClr val="accent2"/>
                    </a:solidFill>
                  </a:tcPr>
                </a:tc>
                <a:tc>
                  <a:txBody>
                    <a:bodyPr/>
                    <a:lstStyle/>
                    <a:p>
                      <a:pPr algn="ctr"/>
                      <a:r>
                        <a:rPr lang="pt-BR" dirty="0"/>
                        <a:t>10</a:t>
                      </a:r>
                    </a:p>
                  </a:txBody>
                  <a:tcPr/>
                </a:tc>
                <a:extLst>
                  <a:ext uri="{0D108BD9-81ED-4DB2-BD59-A6C34878D82A}">
                    <a16:rowId xmlns:a16="http://schemas.microsoft.com/office/drawing/2014/main" val="1904824517"/>
                  </a:ext>
                </a:extLst>
              </a:tr>
              <a:tr h="357888">
                <a:tc>
                  <a:txBody>
                    <a:bodyPr/>
                    <a:lstStyle/>
                    <a:p>
                      <a:r>
                        <a:rPr lang="pt-BR" dirty="0">
                          <a:solidFill>
                            <a:schemeClr val="bg1"/>
                          </a:solidFill>
                        </a:rPr>
                        <a:t>Ramon</a:t>
                      </a:r>
                    </a:p>
                  </a:txBody>
                  <a:tcPr>
                    <a:solidFill>
                      <a:schemeClr val="accent2"/>
                    </a:solidFill>
                  </a:tcPr>
                </a:tc>
                <a:tc>
                  <a:txBody>
                    <a:bodyPr/>
                    <a:lstStyle/>
                    <a:p>
                      <a:pPr algn="ctr"/>
                      <a:r>
                        <a:rPr lang="pt-BR" dirty="0"/>
                        <a:t>6</a:t>
                      </a:r>
                    </a:p>
                  </a:txBody>
                  <a:tcPr/>
                </a:tc>
                <a:extLst>
                  <a:ext uri="{0D108BD9-81ED-4DB2-BD59-A6C34878D82A}">
                    <a16:rowId xmlns:a16="http://schemas.microsoft.com/office/drawing/2014/main" val="629531992"/>
                  </a:ext>
                </a:extLst>
              </a:tr>
            </a:tbl>
          </a:graphicData>
        </a:graphic>
      </p:graphicFrame>
    </p:spTree>
    <p:extLst>
      <p:ext uri="{BB962C8B-B14F-4D97-AF65-F5344CB8AC3E}">
        <p14:creationId xmlns:p14="http://schemas.microsoft.com/office/powerpoint/2010/main" val="80572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AD2AF5A1-B432-4376-8BB5-94E2B871B8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855131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9EEA4D0-8F02-4A3E-9CD4-C59C07096F92}"/>
              </a:ext>
            </a:extLst>
          </p:cNvPr>
          <p:cNvSpPr>
            <a:spLocks noGrp="1"/>
          </p:cNvSpPr>
          <p:nvPr>
            <p:ph type="title"/>
          </p:nvPr>
        </p:nvSpPr>
        <p:spPr>
          <a:xfrm>
            <a:off x="1178417" y="915696"/>
            <a:ext cx="10058400" cy="964276"/>
          </a:xfrm>
        </p:spPr>
        <p:txBody>
          <a:bodyPr/>
          <a:lstStyle/>
          <a:p>
            <a:r>
              <a:rPr lang="pt-BR" dirty="0"/>
              <a:t>MOD09 - Ferramentas Nutricionais </a:t>
            </a:r>
          </a:p>
        </p:txBody>
      </p:sp>
      <p:sp>
        <p:nvSpPr>
          <p:cNvPr id="8" name="Espaço Reservado para Conteúdo 2"/>
          <p:cNvSpPr>
            <a:spLocks noGrp="1"/>
          </p:cNvSpPr>
          <p:nvPr>
            <p:ph idx="1"/>
          </p:nvPr>
        </p:nvSpPr>
        <p:spPr>
          <a:xfrm>
            <a:off x="1178417" y="2056119"/>
            <a:ext cx="6716332" cy="2950089"/>
          </a:xfrm>
        </p:spPr>
        <p:txBody>
          <a:bodyPr>
            <a:normAutofit/>
          </a:bodyPr>
          <a:lstStyle/>
          <a:p>
            <a:pPr marL="0" indent="0">
              <a:buNone/>
            </a:pPr>
            <a:r>
              <a:rPr lang="pt-BR" dirty="0"/>
              <a:t>Integrantes:</a:t>
            </a:r>
          </a:p>
          <a:p>
            <a:pPr marL="0" indent="0">
              <a:buNone/>
            </a:pPr>
            <a:r>
              <a:rPr lang="pt-BR" dirty="0"/>
              <a:t>Vitória Pinheiro Vanzela - Analista</a:t>
            </a:r>
          </a:p>
          <a:p>
            <a:pPr marL="0" indent="0">
              <a:buNone/>
            </a:pPr>
            <a:r>
              <a:rPr lang="pt-BR" dirty="0"/>
              <a:t>Beatriz Ferreira da Silva - DBA</a:t>
            </a:r>
          </a:p>
          <a:p>
            <a:pPr marL="0" indent="0">
              <a:buNone/>
            </a:pPr>
            <a:r>
              <a:rPr lang="pt-BR" dirty="0"/>
              <a:t>João Gabriel Rodrigues dos Santos - DBA</a:t>
            </a:r>
          </a:p>
          <a:p>
            <a:pPr marL="0" indent="0">
              <a:buNone/>
            </a:pPr>
            <a:r>
              <a:rPr lang="pt-BR" dirty="0"/>
              <a:t>José Carlos Cezar Zufanetti - Desenvolvedor</a:t>
            </a:r>
          </a:p>
          <a:p>
            <a:pPr marL="0" indent="0">
              <a:buNone/>
            </a:pPr>
            <a:r>
              <a:rPr lang="pt-BR" dirty="0"/>
              <a:t>Alisson Dan de Oliveira Lopes - Desenvolvedor</a:t>
            </a:r>
          </a:p>
          <a:p>
            <a:pPr marL="0" indent="0">
              <a:buNone/>
            </a:pPr>
            <a:endParaRPr lang="pt-BR" dirty="0"/>
          </a:p>
        </p:txBody>
      </p:sp>
    </p:spTree>
    <p:extLst>
      <p:ext uri="{BB962C8B-B14F-4D97-AF65-F5344CB8AC3E}">
        <p14:creationId xmlns:p14="http://schemas.microsoft.com/office/powerpoint/2010/main" val="16812299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dirty="0"/>
              <a:t>Documento de visão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endParaRPr lang="pt-BR" dirty="0"/>
          </a:p>
        </p:txBody>
      </p:sp>
      <p:pic>
        <p:nvPicPr>
          <p:cNvPr id="1026" name="Picture 2" descr="Logo Ferramentas de nutrição finaliza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751" y="2005670"/>
            <a:ext cx="5844987" cy="372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374160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Documento de requisitos</a:t>
            </a:r>
          </a:p>
        </p:txBody>
      </p:sp>
      <p:sp>
        <p:nvSpPr>
          <p:cNvPr id="3" name="Espaço Reservado para Conteúdo 2"/>
          <p:cNvSpPr>
            <a:spLocks noGrp="1"/>
          </p:cNvSpPr>
          <p:nvPr>
            <p:ph idx="1"/>
          </p:nvPr>
        </p:nvSpPr>
        <p:spPr>
          <a:xfrm>
            <a:off x="1097280" y="2152996"/>
            <a:ext cx="10058400" cy="3716098"/>
          </a:xfrm>
        </p:spPr>
        <p:txBody>
          <a:bodyPr/>
          <a:lstStyle/>
          <a:p>
            <a:pPr>
              <a:buFont typeface="Arial" panose="020B0604020202020204" pitchFamily="34" charset="0"/>
              <a:buChar char="•"/>
            </a:pPr>
            <a:r>
              <a:rPr lang="pt-BR" b="1" dirty="0"/>
              <a:t>RF #01 - Pesquisa Calórica de Todos Alimentos</a:t>
            </a:r>
          </a:p>
          <a:p>
            <a:pPr marL="0" indent="0">
              <a:buNone/>
            </a:pPr>
            <a:endParaRPr lang="pt-BR" dirty="0"/>
          </a:p>
          <a:p>
            <a:pPr marL="0" indent="0">
              <a:buNone/>
            </a:pPr>
            <a:r>
              <a:rPr lang="pt-BR" dirty="0"/>
              <a:t>Esse sistema deverá ser capaz de realizar uma pesquisa calórica de alimentos, tendo como base uma pesquisa dupla ou simples, por alimentos e categoria de nutrientes (Carboidratos, Proteínas e etc.). </a:t>
            </a:r>
          </a:p>
          <a:p>
            <a:pPr marL="0" indent="0">
              <a:buNone/>
            </a:pPr>
            <a:r>
              <a:rPr lang="pt-BR" dirty="0"/>
              <a:t>Acesso liberado a toda população.</a:t>
            </a:r>
          </a:p>
        </p:txBody>
      </p:sp>
    </p:spTree>
    <p:extLst>
      <p:ext uri="{BB962C8B-B14F-4D97-AF65-F5344CB8AC3E}">
        <p14:creationId xmlns:p14="http://schemas.microsoft.com/office/powerpoint/2010/main" val="25879721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74073"/>
            <a:ext cx="10058400" cy="1363287"/>
          </a:xfrm>
        </p:spPr>
        <p:txBody>
          <a:bodyPr>
            <a:normAutofit/>
          </a:bodyPr>
          <a:lstStyle/>
          <a:p>
            <a:r>
              <a:rPr lang="pt-BR" dirty="0"/>
              <a:t>Documento de requisitos</a:t>
            </a:r>
          </a:p>
        </p:txBody>
      </p:sp>
      <p:sp>
        <p:nvSpPr>
          <p:cNvPr id="3" name="Espaço Reservado para Conteúdo 2"/>
          <p:cNvSpPr>
            <a:spLocks noGrp="1"/>
          </p:cNvSpPr>
          <p:nvPr>
            <p:ph idx="1"/>
          </p:nvPr>
        </p:nvSpPr>
        <p:spPr>
          <a:xfrm>
            <a:off x="1097280" y="1873759"/>
            <a:ext cx="10058400" cy="3840789"/>
          </a:xfrm>
        </p:spPr>
        <p:txBody>
          <a:bodyPr/>
          <a:lstStyle/>
          <a:p>
            <a:pPr algn="just">
              <a:buFont typeface="Arial" panose="020B0604020202020204" pitchFamily="34" charset="0"/>
              <a:buChar char="•"/>
            </a:pPr>
            <a:r>
              <a:rPr lang="pt-BR" b="1" dirty="0"/>
              <a:t>RF #02 - Gestão de Unidade de Medidas dos Alimentos</a:t>
            </a:r>
          </a:p>
          <a:p>
            <a:pPr marL="0" indent="0" algn="just">
              <a:buNone/>
            </a:pPr>
            <a:endParaRPr lang="pt-BR" dirty="0"/>
          </a:p>
          <a:p>
            <a:pPr marL="0" indent="0" algn="just">
              <a:buNone/>
            </a:pPr>
            <a:r>
              <a:rPr lang="pt-BR" dirty="0"/>
              <a:t>Permitir que o nutricionista gerencie as unidades de medidas que podem ser vinculadas aos alimentos. </a:t>
            </a:r>
          </a:p>
          <a:p>
            <a:pPr marL="0" indent="0" algn="just">
              <a:buNone/>
            </a:pPr>
            <a:r>
              <a:rPr lang="pt-BR" dirty="0"/>
              <a:t>Na listagem será apresentada uma tabela com todas as unidades de medidas já inseridas no banco de dados.</a:t>
            </a:r>
          </a:p>
          <a:p>
            <a:pPr marL="0" indent="0" algn="just">
              <a:buNone/>
            </a:pPr>
            <a:endParaRPr lang="pt-BR" dirty="0"/>
          </a:p>
        </p:txBody>
      </p:sp>
    </p:spTree>
    <p:extLst>
      <p:ext uri="{BB962C8B-B14F-4D97-AF65-F5344CB8AC3E}">
        <p14:creationId xmlns:p14="http://schemas.microsoft.com/office/powerpoint/2010/main" val="35480261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Documento de requisitos</a:t>
            </a:r>
          </a:p>
        </p:txBody>
      </p:sp>
      <p:sp>
        <p:nvSpPr>
          <p:cNvPr id="3" name="Espaço Reservado para Conteúdo 2"/>
          <p:cNvSpPr>
            <a:spLocks noGrp="1"/>
          </p:cNvSpPr>
          <p:nvPr>
            <p:ph idx="1"/>
          </p:nvPr>
        </p:nvSpPr>
        <p:spPr>
          <a:xfrm>
            <a:off x="1097280" y="1893779"/>
            <a:ext cx="10058400" cy="3666221"/>
          </a:xfrm>
        </p:spPr>
        <p:txBody>
          <a:bodyPr/>
          <a:lstStyle/>
          <a:p>
            <a:pPr>
              <a:buFont typeface="Arial" panose="020B0604020202020204" pitchFamily="34" charset="0"/>
              <a:buChar char="•"/>
            </a:pPr>
            <a:r>
              <a:rPr lang="pt-BR" b="1" dirty="0"/>
              <a:t>RF #03 - Gestão dos Tipos de Alimentos</a:t>
            </a:r>
          </a:p>
          <a:p>
            <a:pPr marL="0" indent="0">
              <a:buNone/>
            </a:pPr>
            <a:endParaRPr lang="pt-BR" dirty="0"/>
          </a:p>
          <a:p>
            <a:pPr marL="0" indent="0">
              <a:buNone/>
            </a:pPr>
            <a:r>
              <a:rPr lang="pt-BR" dirty="0"/>
              <a:t>Capaz de realizar a inserção, listagem, exclusão e edição dos alimentos referente as 8 classes nutricionais, sendo elas: óleos, açúcares, leites, carnes e ovos, leguminosos, frutas, hortaliças  e cereais. </a:t>
            </a:r>
          </a:p>
          <a:p>
            <a:pPr marL="0" indent="0">
              <a:buNone/>
            </a:pPr>
            <a:r>
              <a:rPr lang="pt-BR" dirty="0"/>
              <a:t>Essa função será realizada apenas pelo Nutricionista. </a:t>
            </a:r>
          </a:p>
        </p:txBody>
      </p:sp>
    </p:spTree>
    <p:extLst>
      <p:ext uri="{BB962C8B-B14F-4D97-AF65-F5344CB8AC3E}">
        <p14:creationId xmlns:p14="http://schemas.microsoft.com/office/powerpoint/2010/main" val="216932947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a:xfrm>
            <a:off x="1097280" y="1858421"/>
            <a:ext cx="10058400" cy="3765974"/>
          </a:xfrm>
        </p:spPr>
        <p:txBody>
          <a:bodyPr/>
          <a:lstStyle/>
          <a:p>
            <a:pPr>
              <a:buFont typeface="Arial" panose="020B0604020202020204" pitchFamily="34" charset="0"/>
              <a:buChar char="•"/>
            </a:pPr>
            <a:r>
              <a:rPr lang="pt-BR" b="1" dirty="0"/>
              <a:t>RF #04 - Gestão de Alimentos</a:t>
            </a:r>
          </a:p>
          <a:p>
            <a:pPr marL="0" indent="0">
              <a:buNone/>
            </a:pPr>
            <a:endParaRPr lang="pt-BR" dirty="0"/>
          </a:p>
          <a:p>
            <a:pPr marL="0" indent="0">
              <a:buNone/>
            </a:pPr>
            <a:r>
              <a:rPr lang="pt-BR" dirty="0"/>
              <a:t>Capaz de gerir os alimentos cadastrados pelo nutricionista, mostrando junto a ele os nutrientes contidos nos alimentos sendo eles:</a:t>
            </a:r>
          </a:p>
          <a:p>
            <a:pPr marL="0" indent="0">
              <a:buNone/>
            </a:pPr>
            <a:r>
              <a:rPr lang="pt-BR" dirty="0"/>
              <a:t>Carboidrato, proteína, valor da porção e quantidade calórica.</a:t>
            </a:r>
          </a:p>
        </p:txBody>
      </p:sp>
    </p:spTree>
    <p:extLst>
      <p:ext uri="{BB962C8B-B14F-4D97-AF65-F5344CB8AC3E}">
        <p14:creationId xmlns:p14="http://schemas.microsoft.com/office/powerpoint/2010/main" val="228336099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Documento de requisitos</a:t>
            </a:r>
          </a:p>
        </p:txBody>
      </p:sp>
      <p:sp>
        <p:nvSpPr>
          <p:cNvPr id="3" name="Espaço Reservado para Conteúdo 2"/>
          <p:cNvSpPr>
            <a:spLocks noGrp="1"/>
          </p:cNvSpPr>
          <p:nvPr>
            <p:ph idx="1"/>
          </p:nvPr>
        </p:nvSpPr>
        <p:spPr>
          <a:xfrm>
            <a:off x="1097280" y="1874228"/>
            <a:ext cx="10058400" cy="3724410"/>
          </a:xfrm>
        </p:spPr>
        <p:txBody>
          <a:bodyPr/>
          <a:lstStyle/>
          <a:p>
            <a:pPr>
              <a:buFont typeface="Arial" panose="020B0604020202020204" pitchFamily="34" charset="0"/>
              <a:buChar char="•"/>
            </a:pPr>
            <a:r>
              <a:rPr lang="pt-BR" b="1" dirty="0"/>
              <a:t>RF #05 - Gestão de Meus Alimentos </a:t>
            </a:r>
          </a:p>
          <a:p>
            <a:pPr marL="0" indent="0">
              <a:buNone/>
            </a:pPr>
            <a:endParaRPr lang="pt-BR" dirty="0"/>
          </a:p>
          <a:p>
            <a:pPr marL="0" indent="0">
              <a:buNone/>
            </a:pPr>
            <a:r>
              <a:rPr lang="pt-BR" dirty="0"/>
              <a:t>Com a capacidade de gerir os alimentos dos usuários. Listando os tópicos dos alimentos em carboidrato, proteína, valor da porção e quantidade calórica.</a:t>
            </a:r>
          </a:p>
          <a:p>
            <a:pPr marL="0" indent="0">
              <a:buNone/>
            </a:pPr>
            <a:r>
              <a:rPr lang="pt-BR" dirty="0"/>
              <a:t>Este sistema será acessado pela população.</a:t>
            </a:r>
          </a:p>
        </p:txBody>
      </p:sp>
    </p:spTree>
    <p:extLst>
      <p:ext uri="{BB962C8B-B14F-4D97-AF65-F5344CB8AC3E}">
        <p14:creationId xmlns:p14="http://schemas.microsoft.com/office/powerpoint/2010/main" val="20879461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a:xfrm>
            <a:off x="1097280" y="1831843"/>
            <a:ext cx="10058400" cy="3741036"/>
          </a:xfrm>
        </p:spPr>
        <p:txBody>
          <a:bodyPr/>
          <a:lstStyle/>
          <a:p>
            <a:pPr algn="just">
              <a:buFont typeface="Arial" panose="020B0604020202020204" pitchFamily="34" charset="0"/>
              <a:buChar char="•"/>
            </a:pPr>
            <a:r>
              <a:rPr lang="pt-BR" dirty="0"/>
              <a:t> </a:t>
            </a:r>
            <a:r>
              <a:rPr lang="pt-BR" b="1" dirty="0"/>
              <a:t>RF #06 - Gestão de Receitas </a:t>
            </a:r>
          </a:p>
          <a:p>
            <a:pPr marL="0" indent="0" algn="just">
              <a:buNone/>
            </a:pPr>
            <a:endParaRPr lang="pt-BR" dirty="0"/>
          </a:p>
          <a:p>
            <a:pPr marL="0" indent="0" algn="just">
              <a:buNone/>
            </a:pPr>
            <a:r>
              <a:rPr lang="pt-BR" dirty="0"/>
              <a:t>A gestão de receitas será um sistema compartilhado, no qual a população que estiver usando o programa, poderá compartilhar suas próprias receitas com intuito de mostrar o estilo de alimentação. </a:t>
            </a:r>
          </a:p>
          <a:p>
            <a:pPr marL="0" indent="0" algn="just">
              <a:buNone/>
            </a:pPr>
            <a:r>
              <a:rPr lang="pt-BR" dirty="0"/>
              <a:t>Todas as opções visando a gestão (inclusive a denúncia), retornam a receita postada na rede social. </a:t>
            </a:r>
          </a:p>
          <a:p>
            <a:pPr marL="0" indent="0" algn="just">
              <a:buNone/>
            </a:pPr>
            <a:r>
              <a:rPr lang="pt-BR" dirty="0"/>
              <a:t>Este sistemas será acessado pela população. </a:t>
            </a:r>
          </a:p>
        </p:txBody>
      </p:sp>
    </p:spTree>
    <p:extLst>
      <p:ext uri="{BB962C8B-B14F-4D97-AF65-F5344CB8AC3E}">
        <p14:creationId xmlns:p14="http://schemas.microsoft.com/office/powerpoint/2010/main" val="4169982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Documento de requisitos</a:t>
            </a:r>
          </a:p>
        </p:txBody>
      </p:sp>
      <p:sp>
        <p:nvSpPr>
          <p:cNvPr id="3" name="Espaço Reservado para Conteúdo 2"/>
          <p:cNvSpPr>
            <a:spLocks noGrp="1"/>
          </p:cNvSpPr>
          <p:nvPr>
            <p:ph idx="1"/>
          </p:nvPr>
        </p:nvSpPr>
        <p:spPr>
          <a:xfrm>
            <a:off x="1097280" y="1853855"/>
            <a:ext cx="10058400" cy="3757661"/>
          </a:xfrm>
        </p:spPr>
        <p:txBody>
          <a:bodyPr/>
          <a:lstStyle/>
          <a:p>
            <a:pPr algn="just">
              <a:buFont typeface="Arial" panose="020B0604020202020204" pitchFamily="34" charset="0"/>
              <a:buChar char="•"/>
            </a:pPr>
            <a:r>
              <a:rPr lang="pt-BR" b="1" dirty="0"/>
              <a:t>RF #07 - Autorizar Publicação de Receitas </a:t>
            </a:r>
          </a:p>
          <a:p>
            <a:pPr marL="0" indent="0" algn="just">
              <a:buNone/>
            </a:pPr>
            <a:endParaRPr lang="pt-BR" dirty="0"/>
          </a:p>
          <a:p>
            <a:pPr marL="0" indent="0" algn="just">
              <a:buNone/>
            </a:pPr>
            <a:r>
              <a:rPr lang="pt-BR" dirty="0"/>
              <a:t>Junto a gestão de receitas, dentro da rede social, haverá um administrador responsável pela autorização das postagens, caso o conteúdo da receita seja usado para questões não permitidas ou ofensivas, o usuário poderá denunciar, com isso encaminhando a reclamação a rede de administração de receitas, onde será analisada e retirada da rede social, ou mantida em caso de a denuncia não ser válida. </a:t>
            </a:r>
          </a:p>
          <a:p>
            <a:pPr marL="0" indent="0" algn="just">
              <a:buNone/>
            </a:pPr>
            <a:r>
              <a:rPr lang="pt-BR" dirty="0"/>
              <a:t>Caberá ao administrador decidir se a postagem continuará ativa ou não.</a:t>
            </a:r>
          </a:p>
          <a:p>
            <a:pPr marL="0" indent="0" algn="just">
              <a:buNone/>
            </a:pPr>
            <a:r>
              <a:rPr lang="pt-BR" dirty="0"/>
              <a:t>O acesso é restrito ao administrador.</a:t>
            </a:r>
          </a:p>
          <a:p>
            <a:pPr>
              <a:buFont typeface="Wingdings" panose="05000000000000000000" pitchFamily="2" charset="2"/>
              <a:buChar char="Ø"/>
            </a:pPr>
            <a:endParaRPr lang="pt-BR" dirty="0"/>
          </a:p>
        </p:txBody>
      </p:sp>
    </p:spTree>
    <p:extLst>
      <p:ext uri="{BB962C8B-B14F-4D97-AF65-F5344CB8AC3E}">
        <p14:creationId xmlns:p14="http://schemas.microsoft.com/office/powerpoint/2010/main" val="17652495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pt-BR" b="1" dirty="0"/>
            </a:br>
            <a:r>
              <a:rPr lang="pt-BR" dirty="0"/>
              <a:t>Documento de requisitos</a:t>
            </a:r>
          </a:p>
        </p:txBody>
      </p:sp>
      <p:sp>
        <p:nvSpPr>
          <p:cNvPr id="3" name="Espaço Reservado para Conteúdo 2"/>
          <p:cNvSpPr>
            <a:spLocks noGrp="1"/>
          </p:cNvSpPr>
          <p:nvPr>
            <p:ph idx="1"/>
          </p:nvPr>
        </p:nvSpPr>
        <p:spPr>
          <a:xfrm>
            <a:off x="1097280" y="1903262"/>
            <a:ext cx="10058400" cy="3824163"/>
          </a:xfrm>
        </p:spPr>
        <p:txBody>
          <a:bodyPr/>
          <a:lstStyle/>
          <a:p>
            <a:pPr>
              <a:buFont typeface="Arial" panose="020B0604020202020204" pitchFamily="34" charset="0"/>
              <a:buChar char="•"/>
            </a:pPr>
            <a:r>
              <a:rPr lang="pt-BR" b="1" dirty="0"/>
              <a:t>RF #08 – Gestão de lembretes </a:t>
            </a:r>
          </a:p>
          <a:p>
            <a:pPr>
              <a:buFont typeface="Wingdings" panose="05000000000000000000" pitchFamily="2" charset="2"/>
              <a:buChar char="Ø"/>
            </a:pPr>
            <a:endParaRPr lang="pt-BR" b="1" dirty="0"/>
          </a:p>
          <a:p>
            <a:pPr marL="0" indent="0">
              <a:buNone/>
            </a:pPr>
            <a:r>
              <a:rPr lang="pt-BR" dirty="0"/>
              <a:t>O usuário marcará por meio de um checkout, em seu cadastro inicial, se deseja ou não receber o lembrete referido via e-mail, em caso afirmativo.</a:t>
            </a:r>
          </a:p>
          <a:p>
            <a:pPr marL="0" indent="0">
              <a:buNone/>
            </a:pPr>
            <a:r>
              <a:rPr lang="pt-BR" dirty="0"/>
              <a:t>Havendo integração com o módulo 1, por meio  do cadastro.</a:t>
            </a:r>
          </a:p>
          <a:p>
            <a:pPr marL="0" indent="0">
              <a:buNone/>
            </a:pPr>
            <a:r>
              <a:rPr lang="pt-BR" dirty="0"/>
              <a:t>Acesso permitido a população.</a:t>
            </a:r>
          </a:p>
        </p:txBody>
      </p:sp>
    </p:spTree>
    <p:extLst>
      <p:ext uri="{BB962C8B-B14F-4D97-AF65-F5344CB8AC3E}">
        <p14:creationId xmlns:p14="http://schemas.microsoft.com/office/powerpoint/2010/main" val="4234933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C9F020FB-4BCA-4337-9535-860CE22F8B6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7031412"/>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graphicFrame>
        <p:nvGraphicFramePr>
          <p:cNvPr id="4" name="Tabela 3">
            <a:extLst>
              <a:ext uri="{FF2B5EF4-FFF2-40B4-BE49-F238E27FC236}">
                <a16:creationId xmlns:a16="http://schemas.microsoft.com/office/drawing/2014/main" id="{F78266C6-406D-48D6-AFB8-C05CEC28698F}"/>
              </a:ext>
            </a:extLst>
          </p:cNvPr>
          <p:cNvGraphicFramePr>
            <a:graphicFrameLocks noGrp="1"/>
          </p:cNvGraphicFramePr>
          <p:nvPr>
            <p:extLst/>
          </p:nvPr>
        </p:nvGraphicFramePr>
        <p:xfrm>
          <a:off x="1208690" y="1986225"/>
          <a:ext cx="9946990" cy="3566160"/>
        </p:xfrm>
        <a:graphic>
          <a:graphicData uri="http://schemas.openxmlformats.org/drawingml/2006/table">
            <a:tbl>
              <a:tblPr firstRow="1" bandRow="1">
                <a:tableStyleId>{21E4AEA4-8DFA-4A89-87EB-49C32662AFE0}</a:tableStyleId>
              </a:tblPr>
              <a:tblGrid>
                <a:gridCol w="5039703">
                  <a:extLst>
                    <a:ext uri="{9D8B030D-6E8A-4147-A177-3AD203B41FA5}">
                      <a16:colId xmlns:a16="http://schemas.microsoft.com/office/drawing/2014/main" val="2889701376"/>
                    </a:ext>
                  </a:extLst>
                </a:gridCol>
                <a:gridCol w="4907287">
                  <a:extLst>
                    <a:ext uri="{9D8B030D-6E8A-4147-A177-3AD203B41FA5}">
                      <a16:colId xmlns:a16="http://schemas.microsoft.com/office/drawing/2014/main" val="1575404911"/>
                    </a:ext>
                  </a:extLst>
                </a:gridCol>
              </a:tblGrid>
              <a:tr h="366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dirty="0">
                          <a:effectLst/>
                        </a:rPr>
                        <a:t>Identificador Requisito Funcional</a:t>
                      </a:r>
                      <a:endParaRPr lang="pt-BR" sz="1800" b="1" dirty="0">
                        <a:effectLst/>
                        <a:latin typeface="Times New Roman" panose="02020603050405020304" pitchFamily="18" charset="0"/>
                        <a:ea typeface="Times New Roman" panose="02020603050405020304" pitchFamily="18" charset="0"/>
                      </a:endParaRPr>
                    </a:p>
                  </a:txBody>
                  <a:tcPr/>
                </a:tc>
                <a:tc>
                  <a:txBody>
                    <a:bodyPr/>
                    <a:lstStyle/>
                    <a:p>
                      <a:pPr algn="ctr">
                        <a:lnSpc>
                          <a:spcPts val="1200"/>
                        </a:lnSpc>
                        <a:spcAft>
                          <a:spcPts val="0"/>
                        </a:spcAft>
                      </a:pPr>
                      <a:endParaRPr lang="pt-BR" sz="1800" dirty="0">
                        <a:effectLst/>
                      </a:endParaRPr>
                    </a:p>
                    <a:p>
                      <a:pPr algn="ctr">
                        <a:lnSpc>
                          <a:spcPts val="1200"/>
                        </a:lnSpc>
                        <a:spcAft>
                          <a:spcPts val="0"/>
                        </a:spcAft>
                      </a:pPr>
                      <a:r>
                        <a:rPr lang="pt-BR" sz="1800" dirty="0">
                          <a:effectLst/>
                        </a:rPr>
                        <a:t>Priorização</a:t>
                      </a:r>
                      <a:r>
                        <a:rPr lang="pt-BR" sz="1800" baseline="0" dirty="0">
                          <a:effectLst/>
                        </a:rPr>
                        <a:t> </a:t>
                      </a:r>
                      <a:r>
                        <a:rPr lang="pt-BR" sz="1800" dirty="0">
                          <a:effectLst/>
                        </a:rPr>
                        <a:t>Final</a:t>
                      </a:r>
                      <a:endParaRPr lang="pt-BR" sz="1800" b="1" dirty="0">
                        <a:effectLst/>
                        <a:latin typeface="Times New Roman" panose="02020603050405020304" pitchFamily="18" charset="0"/>
                        <a:ea typeface="Times New Roman" panose="02020603050405020304" pitchFamily="18" charset="0"/>
                      </a:endParaRPr>
                    </a:p>
                  </a:txBody>
                  <a:tcPr/>
                </a:tc>
                <a:extLst>
                  <a:ext uri="{0D108BD9-81ED-4DB2-BD59-A6C34878D82A}">
                    <a16:rowId xmlns:a16="http://schemas.microsoft.com/office/drawing/2014/main" val="3568780159"/>
                  </a:ext>
                </a:extLst>
              </a:tr>
              <a:tr h="366130">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#01</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3876684863"/>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#02</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2282852079"/>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#03</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a:t>
                      </a:r>
                      <a:r>
                        <a:rPr lang="pt-BR" b="1" baseline="0" dirty="0"/>
                        <a:t> f</a:t>
                      </a:r>
                      <a:r>
                        <a:rPr lang="pt-BR" b="1" dirty="0"/>
                        <a:t>eito</a:t>
                      </a:r>
                    </a:p>
                  </a:txBody>
                  <a:tcPr/>
                </a:tc>
                <a:extLst>
                  <a:ext uri="{0D108BD9-81ED-4DB2-BD59-A6C34878D82A}">
                    <a16:rowId xmlns:a16="http://schemas.microsoft.com/office/drawing/2014/main" val="1706995898"/>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#04</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Performance</a:t>
                      </a:r>
                    </a:p>
                  </a:txBody>
                  <a:tcPr/>
                </a:tc>
                <a:extLst>
                  <a:ext uri="{0D108BD9-81ED-4DB2-BD59-A6C34878D82A}">
                    <a16:rowId xmlns:a16="http://schemas.microsoft.com/office/drawing/2014/main" val="3292492407"/>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#05</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3659298549"/>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#06</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Indiferente</a:t>
                      </a:r>
                    </a:p>
                  </a:txBody>
                  <a:tcPr/>
                </a:tc>
                <a:extLst>
                  <a:ext uri="{0D108BD9-81ED-4DB2-BD59-A6C34878D82A}">
                    <a16:rowId xmlns:a16="http://schemas.microsoft.com/office/drawing/2014/main" val="2041360664"/>
                  </a:ext>
                </a:extLst>
              </a:tr>
              <a:tr h="366130">
                <a:tc>
                  <a:txBody>
                    <a:bodyPr/>
                    <a:lstStyle/>
                    <a:p>
                      <a:pPr marL="0" marR="0" lvl="0" indent="0" algn="ctr" defTabSz="914400" rtl="0" eaLnBrk="1" fontAlgn="auto" latinLnBrk="0" hangingPunct="1">
                        <a:lnSpc>
                          <a:spcPts val="1200"/>
                        </a:lnSpc>
                        <a:spcBef>
                          <a:spcPts val="0"/>
                        </a:spcBef>
                        <a:spcAft>
                          <a:spcPts val="0"/>
                        </a:spcAft>
                        <a:buClrTx/>
                        <a:buSzTx/>
                        <a:buFontTx/>
                        <a:buNone/>
                        <a:tabLst/>
                        <a:defRPr/>
                      </a:pPr>
                      <a:endParaRPr lang="pt-BR" sz="1800" dirty="0">
                        <a:solidFill>
                          <a:schemeClr val="bg1"/>
                        </a:solidFill>
                        <a:effectLst/>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pt-BR" sz="1800" dirty="0">
                          <a:solidFill>
                            <a:schemeClr val="bg1"/>
                          </a:solidFill>
                          <a:effectLst/>
                        </a:rPr>
                        <a:t>RF #07</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Deve ser feito</a:t>
                      </a:r>
                    </a:p>
                  </a:txBody>
                  <a:tcPr/>
                </a:tc>
                <a:extLst>
                  <a:ext uri="{0D108BD9-81ED-4DB2-BD59-A6C34878D82A}">
                    <a16:rowId xmlns:a16="http://schemas.microsoft.com/office/drawing/2014/main" val="1561062965"/>
                  </a:ext>
                </a:extLst>
              </a:tr>
              <a:tr h="366130">
                <a:tc>
                  <a:txBody>
                    <a:bodyPr/>
                    <a:lstStyle/>
                    <a:p>
                      <a:pPr algn="ctr">
                        <a:lnSpc>
                          <a:spcPts val="1200"/>
                        </a:lnSpc>
                        <a:spcAft>
                          <a:spcPts val="0"/>
                        </a:spcAft>
                      </a:pPr>
                      <a:endParaRPr lang="pt-BR" sz="1800" dirty="0">
                        <a:solidFill>
                          <a:schemeClr val="bg1"/>
                        </a:solidFill>
                        <a:effectLst/>
                      </a:endParaRPr>
                    </a:p>
                    <a:p>
                      <a:pPr algn="ctr">
                        <a:lnSpc>
                          <a:spcPts val="1200"/>
                        </a:lnSpc>
                        <a:spcAft>
                          <a:spcPts val="0"/>
                        </a:spcAft>
                      </a:pPr>
                      <a:r>
                        <a:rPr lang="pt-BR" sz="1800" dirty="0">
                          <a:solidFill>
                            <a:schemeClr val="bg1"/>
                          </a:solidFill>
                          <a:effectLst/>
                        </a:rPr>
                        <a:t>RF #08</a:t>
                      </a:r>
                      <a:endParaRPr lang="pt-BR" sz="1800" b="1" dirty="0">
                        <a:solidFill>
                          <a:schemeClr val="bg1"/>
                        </a:solidFill>
                        <a:effectLst/>
                        <a:latin typeface="Times New Roman" panose="02020603050405020304" pitchFamily="18" charset="0"/>
                        <a:ea typeface="Times New Roman" panose="02020603050405020304" pitchFamily="18" charset="0"/>
                      </a:endParaRPr>
                    </a:p>
                  </a:txBody>
                  <a:tcPr>
                    <a:solidFill>
                      <a:schemeClr val="accent2"/>
                    </a:solidFill>
                  </a:tcPr>
                </a:tc>
                <a:tc>
                  <a:txBody>
                    <a:bodyPr/>
                    <a:lstStyle/>
                    <a:p>
                      <a:pPr algn="ctr"/>
                      <a:r>
                        <a:rPr lang="pt-BR" b="1" dirty="0"/>
                        <a:t>Performance</a:t>
                      </a:r>
                    </a:p>
                  </a:txBody>
                  <a:tcPr/>
                </a:tc>
                <a:extLst>
                  <a:ext uri="{0D108BD9-81ED-4DB2-BD59-A6C34878D82A}">
                    <a16:rowId xmlns:a16="http://schemas.microsoft.com/office/drawing/2014/main" val="2603277281"/>
                  </a:ext>
                </a:extLst>
              </a:tr>
            </a:tbl>
          </a:graphicData>
        </a:graphic>
      </p:graphicFrame>
    </p:spTree>
    <p:extLst>
      <p:ext uri="{BB962C8B-B14F-4D97-AF65-F5344CB8AC3E}">
        <p14:creationId xmlns:p14="http://schemas.microsoft.com/office/powerpoint/2010/main" val="134343088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830216" y="2481759"/>
            <a:ext cx="8788464" cy="964276"/>
          </a:xfrm>
        </p:spPr>
        <p:txBody>
          <a:bodyPr/>
          <a:lstStyle/>
          <a:p>
            <a:r>
              <a:rPr lang="pt-BR" dirty="0"/>
              <a:t>Documento de Casos de Uso </a:t>
            </a:r>
          </a:p>
        </p:txBody>
      </p:sp>
      <p:sp>
        <p:nvSpPr>
          <p:cNvPr id="4" name="CaixaDeTexto 3">
            <a:extLst>
              <a:ext uri="{FF2B5EF4-FFF2-40B4-BE49-F238E27FC236}">
                <a16:creationId xmlns:a16="http://schemas.microsoft.com/office/drawing/2014/main" id="{B5D72B68-41DB-4947-AF00-4E9F697CD3BB}"/>
              </a:ext>
            </a:extLst>
          </p:cNvPr>
          <p:cNvSpPr txBox="1"/>
          <p:nvPr/>
        </p:nvSpPr>
        <p:spPr>
          <a:xfrm>
            <a:off x="1033142" y="1585397"/>
            <a:ext cx="10382612" cy="369332"/>
          </a:xfrm>
          <a:prstGeom prst="rect">
            <a:avLst/>
          </a:prstGeom>
          <a:solidFill>
            <a:schemeClr val="bg1"/>
          </a:solidFill>
        </p:spPr>
        <p:txBody>
          <a:bodyPr wrap="square" rtlCol="0">
            <a:spAutoFit/>
          </a:bodyPr>
          <a:lstStyle/>
          <a:p>
            <a:endParaRPr lang="pt-BR" dirty="0"/>
          </a:p>
        </p:txBody>
      </p:sp>
    </p:spTree>
    <p:extLst>
      <p:ext uri="{BB962C8B-B14F-4D97-AF65-F5344CB8AC3E}">
        <p14:creationId xmlns:p14="http://schemas.microsoft.com/office/powerpoint/2010/main" val="199216938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População</a:t>
            </a:r>
          </a:p>
        </p:txBody>
      </p:sp>
      <p:pic>
        <p:nvPicPr>
          <p:cNvPr id="5" name="Imagem 4"/>
          <p:cNvPicPr>
            <a:picLocks noChangeAspect="1"/>
          </p:cNvPicPr>
          <p:nvPr/>
        </p:nvPicPr>
        <p:blipFill>
          <a:blip r:embed="rId2"/>
          <a:stretch>
            <a:fillRect/>
          </a:stretch>
        </p:blipFill>
        <p:spPr>
          <a:xfrm>
            <a:off x="3097194" y="2787806"/>
            <a:ext cx="6058571" cy="1874346"/>
          </a:xfrm>
          <a:prstGeom prst="rect">
            <a:avLst/>
          </a:prstGeom>
        </p:spPr>
      </p:pic>
    </p:spTree>
    <p:extLst>
      <p:ext uri="{BB962C8B-B14F-4D97-AF65-F5344CB8AC3E}">
        <p14:creationId xmlns:p14="http://schemas.microsoft.com/office/powerpoint/2010/main" val="20368042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4" y="475129"/>
            <a:ext cx="11187952" cy="5513293"/>
          </a:xfrm>
          <a:prstGeom prst="rect">
            <a:avLst/>
          </a:prstGeom>
        </p:spPr>
      </p:pic>
    </p:spTree>
    <p:extLst>
      <p:ext uri="{BB962C8B-B14F-4D97-AF65-F5344CB8AC3E}">
        <p14:creationId xmlns:p14="http://schemas.microsoft.com/office/powerpoint/2010/main" val="20225249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População</a:t>
            </a:r>
          </a:p>
        </p:txBody>
      </p:sp>
      <p:pic>
        <p:nvPicPr>
          <p:cNvPr id="5" name="Imagem 4"/>
          <p:cNvPicPr>
            <a:picLocks noChangeAspect="1"/>
          </p:cNvPicPr>
          <p:nvPr/>
        </p:nvPicPr>
        <p:blipFill>
          <a:blip r:embed="rId2"/>
          <a:stretch>
            <a:fillRect/>
          </a:stretch>
        </p:blipFill>
        <p:spPr>
          <a:xfrm>
            <a:off x="2408348" y="2356835"/>
            <a:ext cx="7147775" cy="2356834"/>
          </a:xfrm>
          <a:prstGeom prst="rect">
            <a:avLst/>
          </a:prstGeom>
        </p:spPr>
      </p:pic>
    </p:spTree>
    <p:extLst>
      <p:ext uri="{BB962C8B-B14F-4D97-AF65-F5344CB8AC3E}">
        <p14:creationId xmlns:p14="http://schemas.microsoft.com/office/powerpoint/2010/main" val="99931749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r="446"/>
          <a:stretch/>
        </p:blipFill>
        <p:spPr>
          <a:xfrm>
            <a:off x="554996" y="516168"/>
            <a:ext cx="11045333" cy="5524087"/>
          </a:xfrm>
          <a:prstGeom prst="rect">
            <a:avLst/>
          </a:prstGeom>
        </p:spPr>
      </p:pic>
    </p:spTree>
    <p:extLst>
      <p:ext uri="{BB962C8B-B14F-4D97-AF65-F5344CB8AC3E}">
        <p14:creationId xmlns:p14="http://schemas.microsoft.com/office/powerpoint/2010/main" val="28014462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População</a:t>
            </a:r>
          </a:p>
        </p:txBody>
      </p:sp>
      <p:pic>
        <p:nvPicPr>
          <p:cNvPr id="6" name="Imagem 5"/>
          <p:cNvPicPr>
            <a:picLocks noChangeAspect="1"/>
          </p:cNvPicPr>
          <p:nvPr/>
        </p:nvPicPr>
        <p:blipFill>
          <a:blip r:embed="rId2"/>
          <a:stretch>
            <a:fillRect/>
          </a:stretch>
        </p:blipFill>
        <p:spPr>
          <a:xfrm>
            <a:off x="2919641" y="2434106"/>
            <a:ext cx="6413678" cy="2343955"/>
          </a:xfrm>
          <a:prstGeom prst="rect">
            <a:avLst/>
          </a:prstGeom>
        </p:spPr>
      </p:pic>
    </p:spTree>
    <p:extLst>
      <p:ext uri="{BB962C8B-B14F-4D97-AF65-F5344CB8AC3E}">
        <p14:creationId xmlns:p14="http://schemas.microsoft.com/office/powerpoint/2010/main" val="224567855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ot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0" y="510251"/>
            <a:ext cx="11094779" cy="5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0096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Nutricionista</a:t>
            </a:r>
          </a:p>
        </p:txBody>
      </p:sp>
      <p:pic>
        <p:nvPicPr>
          <p:cNvPr id="4" name="Espaço Reservado para Conteúdo 3"/>
          <p:cNvPicPr>
            <a:picLocks noGrp="1" noChangeAspect="1"/>
          </p:cNvPicPr>
          <p:nvPr>
            <p:ph idx="1"/>
          </p:nvPr>
        </p:nvPicPr>
        <p:blipFill>
          <a:blip r:embed="rId2"/>
          <a:stretch>
            <a:fillRect/>
          </a:stretch>
        </p:blipFill>
        <p:spPr>
          <a:xfrm>
            <a:off x="1712890" y="2511380"/>
            <a:ext cx="8345509" cy="2150771"/>
          </a:xfrm>
          <a:prstGeom prst="rect">
            <a:avLst/>
          </a:prstGeom>
        </p:spPr>
      </p:pic>
    </p:spTree>
    <p:extLst>
      <p:ext uri="{BB962C8B-B14F-4D97-AF65-F5344CB8AC3E}">
        <p14:creationId xmlns:p14="http://schemas.microsoft.com/office/powerpoint/2010/main" val="2648751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istag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493626"/>
            <a:ext cx="11094779" cy="54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025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AA9E5D04-1EEA-4792-BD74-1EC31D3DB29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3618158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Nutricionista</a:t>
            </a:r>
          </a:p>
        </p:txBody>
      </p:sp>
      <p:pic>
        <p:nvPicPr>
          <p:cNvPr id="4" name="Espaço Reservado para Conteúdo 3"/>
          <p:cNvPicPr>
            <a:picLocks noGrp="1" noChangeAspect="1"/>
          </p:cNvPicPr>
          <p:nvPr>
            <p:ph idx="1"/>
          </p:nvPr>
        </p:nvPicPr>
        <p:blipFill>
          <a:blip r:embed="rId2"/>
          <a:stretch>
            <a:fillRect/>
          </a:stretch>
        </p:blipFill>
        <p:spPr>
          <a:xfrm>
            <a:off x="1506828" y="2640168"/>
            <a:ext cx="8319752" cy="2009105"/>
          </a:xfrm>
          <a:prstGeom prst="rect">
            <a:avLst/>
          </a:prstGeom>
        </p:spPr>
      </p:pic>
    </p:spTree>
    <p:extLst>
      <p:ext uri="{BB962C8B-B14F-4D97-AF65-F5344CB8AC3E}">
        <p14:creationId xmlns:p14="http://schemas.microsoft.com/office/powerpoint/2010/main" val="260987886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rreção cadastro de tipos de Alimento gerenciame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12" y="395460"/>
            <a:ext cx="10796603" cy="570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16435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Nutricionista</a:t>
            </a:r>
          </a:p>
        </p:txBody>
      </p:sp>
      <p:pic>
        <p:nvPicPr>
          <p:cNvPr id="6" name="Imagem 5"/>
          <p:cNvPicPr>
            <a:picLocks noChangeAspect="1"/>
          </p:cNvPicPr>
          <p:nvPr/>
        </p:nvPicPr>
        <p:blipFill>
          <a:blip r:embed="rId2"/>
          <a:stretch>
            <a:fillRect/>
          </a:stretch>
        </p:blipFill>
        <p:spPr>
          <a:xfrm>
            <a:off x="1609860" y="2572890"/>
            <a:ext cx="8435662" cy="1870321"/>
          </a:xfrm>
          <a:prstGeom prst="rect">
            <a:avLst/>
          </a:prstGeom>
        </p:spPr>
      </p:pic>
    </p:spTree>
    <p:extLst>
      <p:ext uri="{BB962C8B-B14F-4D97-AF65-F5344CB8AC3E}">
        <p14:creationId xmlns:p14="http://schemas.microsoft.com/office/powerpoint/2010/main" val="11522532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828" y="661468"/>
            <a:ext cx="10625947" cy="518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93253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Administrador</a:t>
            </a:r>
          </a:p>
        </p:txBody>
      </p:sp>
      <p:pic>
        <p:nvPicPr>
          <p:cNvPr id="5" name="Espaço Reservado para Conteúdo 4"/>
          <p:cNvPicPr>
            <a:picLocks noGrp="1" noChangeAspect="1"/>
          </p:cNvPicPr>
          <p:nvPr>
            <p:ph idx="1"/>
          </p:nvPr>
        </p:nvPicPr>
        <p:blipFill>
          <a:blip r:embed="rId2"/>
          <a:stretch>
            <a:fillRect/>
          </a:stretch>
        </p:blipFill>
        <p:spPr>
          <a:xfrm>
            <a:off x="1803041" y="2472744"/>
            <a:ext cx="8087933" cy="2099256"/>
          </a:xfrm>
          <a:prstGeom prst="rect">
            <a:avLst/>
          </a:prstGeom>
        </p:spPr>
      </p:pic>
    </p:spTree>
    <p:extLst>
      <p:ext uri="{BB962C8B-B14F-4D97-AF65-F5344CB8AC3E}">
        <p14:creationId xmlns:p14="http://schemas.microsoft.com/office/powerpoint/2010/main" val="19662677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3" y="687343"/>
            <a:ext cx="11042097" cy="517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2527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Administrador</a:t>
            </a:r>
          </a:p>
        </p:txBody>
      </p:sp>
      <p:pic>
        <p:nvPicPr>
          <p:cNvPr id="4" name="Espaço Reservado para Conteúdo 3"/>
          <p:cNvPicPr>
            <a:picLocks noGrp="1" noChangeAspect="1"/>
          </p:cNvPicPr>
          <p:nvPr>
            <p:ph idx="1"/>
          </p:nvPr>
        </p:nvPicPr>
        <p:blipFill>
          <a:blip r:embed="rId2"/>
          <a:stretch>
            <a:fillRect/>
          </a:stretch>
        </p:blipFill>
        <p:spPr>
          <a:xfrm>
            <a:off x="3196536" y="2601532"/>
            <a:ext cx="5859887" cy="2099257"/>
          </a:xfrm>
          <a:prstGeom prst="rect">
            <a:avLst/>
          </a:prstGeom>
        </p:spPr>
      </p:pic>
    </p:spTree>
    <p:extLst>
      <p:ext uri="{BB962C8B-B14F-4D97-AF65-F5344CB8AC3E}">
        <p14:creationId xmlns:p14="http://schemas.microsoft.com/office/powerpoint/2010/main" val="214081377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oto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14" y="561715"/>
            <a:ext cx="11296997" cy="524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778855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lstStyle/>
          <a:p>
            <a:pPr lvl="1">
              <a:buFont typeface="Arial" panose="020B0604020202020204" pitchFamily="34" charset="0"/>
              <a:buChar char="•"/>
            </a:pPr>
            <a:r>
              <a:rPr lang="pt-BR" sz="2000" dirty="0"/>
              <a:t>Vitória Pinheiro Vanzela</a:t>
            </a:r>
          </a:p>
          <a:p>
            <a:pPr lvl="1">
              <a:buFont typeface="Arial" panose="020B0604020202020204" pitchFamily="34" charset="0"/>
              <a:buChar char="•"/>
            </a:pPr>
            <a:r>
              <a:rPr lang="pt-BR" sz="2000" dirty="0"/>
              <a:t>Papel Exercido: Analista</a:t>
            </a:r>
          </a:p>
          <a:p>
            <a:pPr lvl="1">
              <a:buFont typeface="Arial" panose="020B0604020202020204" pitchFamily="34" charset="0"/>
              <a:buChar char="•"/>
            </a:pPr>
            <a:r>
              <a:rPr lang="pt-BR" sz="2000" dirty="0"/>
              <a:t>Atividades que trabalhou no Bimestre: Termo de Abertura, Documento de Visão, Levantamento de Requisitos e Documento de Caso de Uso.</a:t>
            </a:r>
          </a:p>
          <a:p>
            <a:pPr lvl="1">
              <a:buFont typeface="Arial" panose="020B0604020202020204" pitchFamily="34" charset="0"/>
              <a:buChar char="•"/>
            </a:pPr>
            <a:r>
              <a:rPr lang="pt-BR" sz="2000" dirty="0"/>
              <a:t> Principais dificuldades: Fazer o documento de Levantamento de Requisitos e trabalho em grupo (organização). </a:t>
            </a:r>
          </a:p>
          <a:p>
            <a:pPr lvl="1">
              <a:buFont typeface="Arial" panose="020B0604020202020204" pitchFamily="34" charset="0"/>
              <a:buChar char="•"/>
            </a:pPr>
            <a:r>
              <a:rPr lang="pt-BR" sz="2000" dirty="0"/>
              <a:t>Sugestões:  Reordenação das salas para não separação dos integrantes dos módulos.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2800168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normAutofit/>
          </a:bodyPr>
          <a:lstStyle/>
          <a:p>
            <a:pPr lvl="1">
              <a:buFont typeface="Arial" panose="020B0604020202020204" pitchFamily="34" charset="0"/>
              <a:buChar char="•"/>
            </a:pPr>
            <a:r>
              <a:rPr lang="pt-BR" sz="2000" dirty="0"/>
              <a:t>Beatriz Ferreira da Silva</a:t>
            </a:r>
          </a:p>
          <a:p>
            <a:pPr lvl="1">
              <a:buFont typeface="Arial" panose="020B0604020202020204" pitchFamily="34" charset="0"/>
              <a:buChar char="•"/>
            </a:pPr>
            <a:r>
              <a:rPr lang="pt-BR" sz="2000" dirty="0"/>
              <a:t>Papel Exercido: DBA</a:t>
            </a:r>
          </a:p>
          <a:p>
            <a:pPr lvl="1">
              <a:buFont typeface="Arial" panose="020B0604020202020204" pitchFamily="34" charset="0"/>
              <a:buChar char="•"/>
            </a:pPr>
            <a:r>
              <a:rPr lang="pt-BR" sz="2000" dirty="0"/>
              <a:t>Atividades que trabalhou no Bimestre: Documento de Visão, Levantamento de Requisitos.</a:t>
            </a:r>
          </a:p>
          <a:p>
            <a:pPr lvl="1">
              <a:buFont typeface="Arial" panose="020B0604020202020204" pitchFamily="34" charset="0"/>
              <a:buChar char="•"/>
            </a:pPr>
            <a:r>
              <a:rPr lang="pt-BR" sz="2000" dirty="0"/>
              <a:t> Principais dificuldades: Entender nitidamente como preencher a documentação conforme se exige, relatar mais profundamente o funcionamento de cada função.</a:t>
            </a:r>
          </a:p>
          <a:p>
            <a:pPr lvl="1">
              <a:buFont typeface="Arial" panose="020B0604020202020204" pitchFamily="34" charset="0"/>
              <a:buChar char="•"/>
            </a:pPr>
            <a:r>
              <a:rPr lang="pt-BR" sz="2000" dirty="0"/>
              <a:t>Sugestões: Mais exemplos de documentação.</a:t>
            </a:r>
          </a:p>
        </p:txBody>
      </p:sp>
    </p:spTree>
    <p:extLst>
      <p:ext uri="{BB962C8B-B14F-4D97-AF65-F5344CB8AC3E}">
        <p14:creationId xmlns:p14="http://schemas.microsoft.com/office/powerpoint/2010/main" val="403648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31212D19-BE30-4E7D-A85B-74B6374456B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41855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lstStyle/>
          <a:p>
            <a:pPr lvl="1">
              <a:buFont typeface="Arial" panose="020B0604020202020204" pitchFamily="34" charset="0"/>
              <a:buChar char="•"/>
            </a:pPr>
            <a:r>
              <a:rPr lang="pt-BR" sz="2000" dirty="0"/>
              <a:t>João Gabriel Rodrigues dos Santos</a:t>
            </a:r>
          </a:p>
          <a:p>
            <a:pPr lvl="1">
              <a:buFont typeface="Arial" panose="020B0604020202020204" pitchFamily="34" charset="0"/>
              <a:buChar char="•"/>
            </a:pPr>
            <a:r>
              <a:rPr lang="pt-BR" sz="2000" dirty="0"/>
              <a:t>Papel Exercido: DBA</a:t>
            </a:r>
          </a:p>
          <a:p>
            <a:pPr lvl="1">
              <a:buFont typeface="Arial" panose="020B0604020202020204" pitchFamily="34" charset="0"/>
              <a:buChar char="•"/>
            </a:pPr>
            <a:r>
              <a:rPr lang="pt-BR" sz="2000" dirty="0"/>
              <a:t>Atividades que trabalhou no Bimestre: Documento de visão, levantamento de requisitos, documento de caso de uso</a:t>
            </a:r>
          </a:p>
          <a:p>
            <a:pPr lvl="1">
              <a:buFont typeface="Arial" panose="020B0604020202020204" pitchFamily="34" charset="0"/>
              <a:buChar char="•"/>
            </a:pPr>
            <a:r>
              <a:rPr lang="pt-BR" sz="2000" dirty="0"/>
              <a:t> Principais dificuldades: como é o primeiro projeto que trabalho tive um pouco de dificuldade na execução dos documentos, mas isso esta sendo superado.</a:t>
            </a:r>
          </a:p>
          <a:p>
            <a:pPr lvl="1">
              <a:buFont typeface="Arial" panose="020B0604020202020204" pitchFamily="34" charset="0"/>
              <a:buChar char="•"/>
            </a:pPr>
            <a:r>
              <a:rPr lang="pt-BR" sz="2000" dirty="0"/>
              <a:t>Sugestões.</a:t>
            </a:r>
          </a:p>
          <a:p>
            <a:endParaRPr lang="pt-BR" u="sng" dirty="0"/>
          </a:p>
        </p:txBody>
      </p:sp>
    </p:spTree>
    <p:extLst>
      <p:ext uri="{BB962C8B-B14F-4D97-AF65-F5344CB8AC3E}">
        <p14:creationId xmlns:p14="http://schemas.microsoft.com/office/powerpoint/2010/main" val="230090860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p:txBody>
          <a:bodyPr/>
          <a:lstStyle/>
          <a:p>
            <a:pPr lvl="1">
              <a:buFont typeface="Arial" panose="020B0604020202020204" pitchFamily="34" charset="0"/>
              <a:buChar char="•"/>
            </a:pPr>
            <a:r>
              <a:rPr lang="pt-BR" sz="2000" dirty="0"/>
              <a:t>Alisson Dan de Oliveira Lopes</a:t>
            </a:r>
          </a:p>
          <a:p>
            <a:pPr lvl="1">
              <a:buFont typeface="Arial" panose="020B0604020202020204" pitchFamily="34" charset="0"/>
              <a:buChar char="•"/>
            </a:pPr>
            <a:r>
              <a:rPr lang="pt-BR" sz="2000" dirty="0"/>
              <a:t>Papel Exercido: Desenvolvedor</a:t>
            </a:r>
          </a:p>
          <a:p>
            <a:pPr lvl="1">
              <a:buFont typeface="Arial" panose="020B0604020202020204" pitchFamily="34" charset="0"/>
              <a:buChar char="•"/>
            </a:pPr>
            <a:r>
              <a:rPr lang="pt-BR" sz="2000" dirty="0"/>
              <a:t>Atividades que trabalhou no Bimestre: Logos, Templates, e documentação do Casos de Uso.</a:t>
            </a:r>
          </a:p>
          <a:p>
            <a:pPr lvl="1">
              <a:buFont typeface="Arial" panose="020B0604020202020204" pitchFamily="34" charset="0"/>
              <a:buChar char="•"/>
            </a:pPr>
            <a:r>
              <a:rPr lang="pt-BR" sz="2000" dirty="0"/>
              <a:t> Principais dificuldades: Na questão do logo foi ter uma ideia que satisfazia treino e nutrição, e Templates foi apresentar uma boa navegabilidade para os usuários sem uma poluição desnecessária.</a:t>
            </a:r>
          </a:p>
          <a:p>
            <a:pPr lvl="1">
              <a:buFont typeface="Arial" panose="020B0604020202020204" pitchFamily="34" charset="0"/>
              <a:buChar char="•"/>
            </a:pPr>
            <a:r>
              <a:rPr lang="pt-BR" sz="2000" dirty="0"/>
              <a:t>Sugestões. </a:t>
            </a:r>
          </a:p>
          <a:p>
            <a:pPr marL="201168" lvl="1" indent="0">
              <a:buNone/>
            </a:pPr>
            <a:endParaRPr lang="pt-BR" dirty="0"/>
          </a:p>
        </p:txBody>
      </p:sp>
    </p:spTree>
    <p:extLst>
      <p:ext uri="{BB962C8B-B14F-4D97-AF65-F5344CB8AC3E}">
        <p14:creationId xmlns:p14="http://schemas.microsoft.com/office/powerpoint/2010/main" val="131951635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737360"/>
            <a:ext cx="10058400" cy="4023360"/>
          </a:xfrm>
        </p:spPr>
        <p:txBody>
          <a:bodyPr/>
          <a:lstStyle/>
          <a:p>
            <a:pPr lvl="1">
              <a:buFont typeface="Arial" panose="020B0604020202020204" pitchFamily="34" charset="0"/>
              <a:buChar char="•"/>
            </a:pPr>
            <a:r>
              <a:rPr lang="pt-BR" sz="2000" dirty="0"/>
              <a:t>José Carlos Cezar Zufanetti</a:t>
            </a:r>
          </a:p>
          <a:p>
            <a:pPr lvl="1">
              <a:buFont typeface="Arial" panose="020B0604020202020204" pitchFamily="34" charset="0"/>
              <a:buChar char="•"/>
            </a:pPr>
            <a:r>
              <a:rPr lang="pt-BR" sz="2000" dirty="0"/>
              <a:t>Papel Exercido: Desenvolvedor</a:t>
            </a:r>
          </a:p>
          <a:p>
            <a:pPr lvl="1">
              <a:buFont typeface="Arial" panose="020B0604020202020204" pitchFamily="34" charset="0"/>
              <a:buChar char="•"/>
            </a:pPr>
            <a:r>
              <a:rPr lang="pt-BR" sz="2000" dirty="0"/>
              <a:t>Atividades que trabalhou no Bimestre: Template, Logo, Telas do caso de uso.</a:t>
            </a:r>
          </a:p>
          <a:p>
            <a:pPr lvl="1">
              <a:buFont typeface="Arial" panose="020B0604020202020204" pitchFamily="34" charset="0"/>
              <a:buChar char="•"/>
            </a:pPr>
            <a:r>
              <a:rPr lang="pt-BR" sz="2000" dirty="0"/>
              <a:t> Principais dificuldades: Conceitos referentes a programação, trabalho em grupo, forma de trabalho.</a:t>
            </a:r>
          </a:p>
          <a:p>
            <a:pPr lvl="1">
              <a:buFont typeface="Arial" panose="020B0604020202020204" pitchFamily="34" charset="0"/>
              <a:buChar char="•"/>
            </a:pPr>
            <a:r>
              <a:rPr lang="pt-BR" sz="2000" dirty="0"/>
              <a:t>Sugestões: Reordenação das salas para não separação dos integrantes dos módulos.</a:t>
            </a:r>
          </a:p>
          <a:p>
            <a:endParaRPr lang="pt-BR" dirty="0"/>
          </a:p>
        </p:txBody>
      </p:sp>
    </p:spTree>
    <p:extLst>
      <p:ext uri="{BB962C8B-B14F-4D97-AF65-F5344CB8AC3E}">
        <p14:creationId xmlns:p14="http://schemas.microsoft.com/office/powerpoint/2010/main" val="190666801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Notas</a:t>
            </a:r>
          </a:p>
        </p:txBody>
      </p:sp>
      <p:graphicFrame>
        <p:nvGraphicFramePr>
          <p:cNvPr id="5" name="Espaço Reservado para Conteúdo 3"/>
          <p:cNvGraphicFramePr>
            <a:graphicFrameLocks/>
          </p:cNvGraphicFramePr>
          <p:nvPr>
            <p:extLst/>
          </p:nvPr>
        </p:nvGraphicFramePr>
        <p:xfrm>
          <a:off x="2189408" y="2202288"/>
          <a:ext cx="8023538" cy="2602248"/>
        </p:xfrm>
        <a:graphic>
          <a:graphicData uri="http://schemas.openxmlformats.org/drawingml/2006/table">
            <a:tbl>
              <a:tblPr firstRow="1" bandRow="1">
                <a:tableStyleId>{21E4AEA4-8DFA-4A89-87EB-49C32662AFE0}</a:tableStyleId>
              </a:tblPr>
              <a:tblGrid>
                <a:gridCol w="3984031">
                  <a:extLst>
                    <a:ext uri="{9D8B030D-6E8A-4147-A177-3AD203B41FA5}">
                      <a16:colId xmlns:a16="http://schemas.microsoft.com/office/drawing/2014/main" val="1818820718"/>
                    </a:ext>
                  </a:extLst>
                </a:gridCol>
                <a:gridCol w="4039507">
                  <a:extLst>
                    <a:ext uri="{9D8B030D-6E8A-4147-A177-3AD203B41FA5}">
                      <a16:colId xmlns:a16="http://schemas.microsoft.com/office/drawing/2014/main" val="1914727816"/>
                    </a:ext>
                  </a:extLst>
                </a:gridCol>
              </a:tblGrid>
              <a:tr h="377208">
                <a:tc>
                  <a:txBody>
                    <a:bodyPr/>
                    <a:lstStyle/>
                    <a:p>
                      <a:r>
                        <a:rPr lang="pt-BR" dirty="0"/>
                        <a:t>Integrante</a:t>
                      </a:r>
                    </a:p>
                  </a:txBody>
                  <a:tcPr/>
                </a:tc>
                <a:tc>
                  <a:txBody>
                    <a:bodyPr/>
                    <a:lstStyle/>
                    <a:p>
                      <a:r>
                        <a:rPr lang="pt-BR" dirty="0"/>
                        <a:t>Nota</a:t>
                      </a:r>
                    </a:p>
                  </a:txBody>
                  <a:tcPr/>
                </a:tc>
                <a:extLst>
                  <a:ext uri="{0D108BD9-81ED-4DB2-BD59-A6C34878D82A}">
                    <a16:rowId xmlns:a16="http://schemas.microsoft.com/office/drawing/2014/main" val="1543145282"/>
                  </a:ext>
                </a:extLst>
              </a:tr>
              <a:tr h="370840">
                <a:tc>
                  <a:txBody>
                    <a:bodyPr/>
                    <a:lstStyle/>
                    <a:p>
                      <a:r>
                        <a:rPr lang="pt-BR" dirty="0"/>
                        <a:t>Alisson</a:t>
                      </a:r>
                      <a:r>
                        <a:rPr lang="pt-BR" baseline="0" dirty="0"/>
                        <a:t> Dan de Oliveira Lopes</a:t>
                      </a:r>
                      <a:endParaRPr lang="pt-BR" dirty="0"/>
                    </a:p>
                  </a:txBody>
                  <a:tcPr/>
                </a:tc>
                <a:tc>
                  <a:txBody>
                    <a:bodyPr/>
                    <a:lstStyle/>
                    <a:p>
                      <a:pPr algn="r"/>
                      <a:r>
                        <a:rPr lang="pt-BR" dirty="0"/>
                        <a:t>9</a:t>
                      </a:r>
                    </a:p>
                  </a:txBody>
                  <a:tcPr/>
                </a:tc>
                <a:extLst>
                  <a:ext uri="{0D108BD9-81ED-4DB2-BD59-A6C34878D82A}">
                    <a16:rowId xmlns:a16="http://schemas.microsoft.com/office/drawing/2014/main" val="3831831503"/>
                  </a:ext>
                </a:extLst>
              </a:tr>
              <a:tr h="370840">
                <a:tc>
                  <a:txBody>
                    <a:bodyPr/>
                    <a:lstStyle/>
                    <a:p>
                      <a:r>
                        <a:rPr lang="pt-BR" dirty="0"/>
                        <a:t>Beatriz Ferreira da Silva</a:t>
                      </a:r>
                    </a:p>
                  </a:txBody>
                  <a:tcPr/>
                </a:tc>
                <a:tc>
                  <a:txBody>
                    <a:bodyPr/>
                    <a:lstStyle/>
                    <a:p>
                      <a:pPr algn="r"/>
                      <a:r>
                        <a:rPr lang="pt-BR" dirty="0"/>
                        <a:t>8</a:t>
                      </a:r>
                    </a:p>
                  </a:txBody>
                  <a:tcPr/>
                </a:tc>
                <a:extLst>
                  <a:ext uri="{0D108BD9-81ED-4DB2-BD59-A6C34878D82A}">
                    <a16:rowId xmlns:a16="http://schemas.microsoft.com/office/drawing/2014/main" val="200514530"/>
                  </a:ext>
                </a:extLst>
              </a:tr>
              <a:tr h="370840">
                <a:tc>
                  <a:txBody>
                    <a:bodyPr/>
                    <a:lstStyle/>
                    <a:p>
                      <a:r>
                        <a:rPr lang="pt-BR" dirty="0"/>
                        <a:t>João</a:t>
                      </a:r>
                      <a:r>
                        <a:rPr lang="pt-BR" baseline="0" dirty="0"/>
                        <a:t> Gabriel Rodrigues dos Santos</a:t>
                      </a:r>
                      <a:endParaRPr lang="pt-BR" dirty="0"/>
                    </a:p>
                  </a:txBody>
                  <a:tcPr/>
                </a:tc>
                <a:tc>
                  <a:txBody>
                    <a:bodyPr/>
                    <a:lstStyle/>
                    <a:p>
                      <a:pPr algn="r"/>
                      <a:r>
                        <a:rPr lang="pt-BR" dirty="0"/>
                        <a:t>9</a:t>
                      </a:r>
                    </a:p>
                  </a:txBody>
                  <a:tcPr/>
                </a:tc>
                <a:extLst>
                  <a:ext uri="{0D108BD9-81ED-4DB2-BD59-A6C34878D82A}">
                    <a16:rowId xmlns:a16="http://schemas.microsoft.com/office/drawing/2014/main" val="1940563163"/>
                  </a:ext>
                </a:extLst>
              </a:tr>
              <a:tr h="370840">
                <a:tc>
                  <a:txBody>
                    <a:bodyPr/>
                    <a:lstStyle/>
                    <a:p>
                      <a:r>
                        <a:rPr lang="pt-BR" dirty="0"/>
                        <a:t>José</a:t>
                      </a:r>
                      <a:r>
                        <a:rPr lang="pt-BR" baseline="0" dirty="0"/>
                        <a:t> Carlos Cezar Zufanetti</a:t>
                      </a:r>
                      <a:endParaRPr lang="pt-BR" dirty="0"/>
                    </a:p>
                  </a:txBody>
                  <a:tcPr/>
                </a:tc>
                <a:tc>
                  <a:txBody>
                    <a:bodyPr/>
                    <a:lstStyle/>
                    <a:p>
                      <a:pPr algn="r"/>
                      <a:r>
                        <a:rPr lang="pt-BR" dirty="0"/>
                        <a:t>9</a:t>
                      </a:r>
                    </a:p>
                  </a:txBody>
                  <a:tcPr/>
                </a:tc>
                <a:extLst>
                  <a:ext uri="{0D108BD9-81ED-4DB2-BD59-A6C34878D82A}">
                    <a16:rowId xmlns:a16="http://schemas.microsoft.com/office/drawing/2014/main" val="1687713980"/>
                  </a:ext>
                </a:extLst>
              </a:tr>
              <a:tr h="370840">
                <a:tc>
                  <a:txBody>
                    <a:bodyPr/>
                    <a:lstStyle/>
                    <a:p>
                      <a:r>
                        <a:rPr lang="pt-BR" dirty="0"/>
                        <a:t>Vitória</a:t>
                      </a:r>
                      <a:r>
                        <a:rPr lang="pt-BR" baseline="0" dirty="0"/>
                        <a:t> Pinheiro Vanzela</a:t>
                      </a:r>
                      <a:endParaRPr lang="pt-BR" dirty="0"/>
                    </a:p>
                  </a:txBody>
                  <a:tcPr/>
                </a:tc>
                <a:tc>
                  <a:txBody>
                    <a:bodyPr/>
                    <a:lstStyle/>
                    <a:p>
                      <a:pPr algn="r"/>
                      <a:r>
                        <a:rPr lang="pt-BR" dirty="0"/>
                        <a:t>9.5</a:t>
                      </a:r>
                    </a:p>
                  </a:txBody>
                  <a:tcPr/>
                </a:tc>
                <a:extLst>
                  <a:ext uri="{0D108BD9-81ED-4DB2-BD59-A6C34878D82A}">
                    <a16:rowId xmlns:a16="http://schemas.microsoft.com/office/drawing/2014/main" val="2493717380"/>
                  </a:ext>
                </a:extLst>
              </a:tr>
              <a:tr h="370840">
                <a:tc>
                  <a:txBody>
                    <a:bodyPr/>
                    <a:lstStyle/>
                    <a:p>
                      <a:r>
                        <a:rPr lang="pt-BR" dirty="0">
                          <a:solidFill>
                            <a:schemeClr val="bg1"/>
                          </a:solidFill>
                        </a:rPr>
                        <a:t>Grupo</a:t>
                      </a:r>
                    </a:p>
                  </a:txBody>
                  <a:tcPr>
                    <a:solidFill>
                      <a:schemeClr val="accent2"/>
                    </a:solidFill>
                  </a:tcPr>
                </a:tc>
                <a:tc>
                  <a:txBody>
                    <a:bodyPr/>
                    <a:lstStyle/>
                    <a:p>
                      <a:pPr algn="r"/>
                      <a:r>
                        <a:rPr lang="pt-BR" dirty="0">
                          <a:solidFill>
                            <a:schemeClr val="bg1"/>
                          </a:solidFill>
                        </a:rPr>
                        <a:t>8.5</a:t>
                      </a:r>
                    </a:p>
                  </a:txBody>
                  <a:tcPr>
                    <a:solidFill>
                      <a:schemeClr val="accent2"/>
                    </a:solidFill>
                  </a:tcPr>
                </a:tc>
                <a:extLst>
                  <a:ext uri="{0D108BD9-81ED-4DB2-BD59-A6C34878D82A}">
                    <a16:rowId xmlns:a16="http://schemas.microsoft.com/office/drawing/2014/main" val="570150251"/>
                  </a:ext>
                </a:extLst>
              </a:tr>
            </a:tbl>
          </a:graphicData>
        </a:graphic>
      </p:graphicFrame>
    </p:spTree>
    <p:extLst>
      <p:ext uri="{BB962C8B-B14F-4D97-AF65-F5344CB8AC3E}">
        <p14:creationId xmlns:p14="http://schemas.microsoft.com/office/powerpoint/2010/main" val="134810950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0CDEA-D446-4BD3-A0DB-BB81F9E278B2}"/>
              </a:ext>
            </a:extLst>
          </p:cNvPr>
          <p:cNvSpPr>
            <a:spLocks noGrp="1"/>
          </p:cNvSpPr>
          <p:nvPr>
            <p:ph type="title"/>
          </p:nvPr>
        </p:nvSpPr>
        <p:spPr>
          <a:xfrm>
            <a:off x="1256306" y="2703621"/>
            <a:ext cx="10058400" cy="1450757"/>
          </a:xfrm>
        </p:spPr>
        <p:txBody>
          <a:bodyPr>
            <a:normAutofit fontScale="90000"/>
          </a:bodyPr>
          <a:lstStyle/>
          <a:p>
            <a:pPr algn="ctr"/>
            <a:r>
              <a:rPr lang="pt-BR" sz="11500" dirty="0"/>
              <a:t>OBRIGADO!</a:t>
            </a:r>
          </a:p>
        </p:txBody>
      </p:sp>
      <p:sp>
        <p:nvSpPr>
          <p:cNvPr id="3" name="Espaço Reservado para Conteúdo 2">
            <a:extLst>
              <a:ext uri="{FF2B5EF4-FFF2-40B4-BE49-F238E27FC236}">
                <a16:creationId xmlns:a16="http://schemas.microsoft.com/office/drawing/2014/main" id="{C3A61B71-5BF5-438F-B666-A96B7FDB8926}"/>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1383674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5</a:t>
            </a:r>
          </a:p>
        </p:txBody>
      </p:sp>
    </p:spTree>
    <p:extLst>
      <p:ext uri="{BB962C8B-B14F-4D97-AF65-F5344CB8AC3E}">
        <p14:creationId xmlns:p14="http://schemas.microsoft.com/office/powerpoint/2010/main" val="142001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3" name="Imagem 2">
            <a:extLst>
              <a:ext uri="{FF2B5EF4-FFF2-40B4-BE49-F238E27FC236}">
                <a16:creationId xmlns:a16="http://schemas.microsoft.com/office/drawing/2014/main" id="{706AA29B-8553-4C82-AB3A-74386BE61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7574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3" name="Imagem 2">
            <a:extLst>
              <a:ext uri="{FF2B5EF4-FFF2-40B4-BE49-F238E27FC236}">
                <a16:creationId xmlns:a16="http://schemas.microsoft.com/office/drawing/2014/main" id="{1E107B41-0434-4C8D-8F08-B44A02E3F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89331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E1A4D017-5037-48E6-A0A2-5CBC964B9A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3396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br>
              <a:rPr lang="pt-BR" dirty="0"/>
            </a:br>
            <a:r>
              <a:rPr lang="pt-BR" dirty="0"/>
              <a:t>Módulo 02 - Rede Social Mais Saúde São João</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pelo feitio do da rede social do projeto, portanto desenvolve atividades como gestão de mensagens com fotos, comentários, orientações nutricionais/ atividades físicas e dicas. Bem como realiza atividades de curtir mensagens publicadas, denúncia de mensagens publicadas, punição para usuário denunciado e autorização de publicação de mensagens.</a:t>
            </a:r>
          </a:p>
          <a:p>
            <a:endParaRPr lang="pt-BR" dirty="0"/>
          </a:p>
        </p:txBody>
      </p:sp>
    </p:spTree>
    <p:extLst>
      <p:ext uri="{BB962C8B-B14F-4D97-AF65-F5344CB8AC3E}">
        <p14:creationId xmlns:p14="http://schemas.microsoft.com/office/powerpoint/2010/main" val="1132988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4" name="Imagem 3">
            <a:extLst>
              <a:ext uri="{FF2B5EF4-FFF2-40B4-BE49-F238E27FC236}">
                <a16:creationId xmlns:a16="http://schemas.microsoft.com/office/drawing/2014/main" id="{2379B8AF-C934-4200-A65D-5653525FC930}"/>
              </a:ext>
            </a:extLst>
          </p:cNvPr>
          <p:cNvPicPr>
            <a:picLocks noChangeAspect="1"/>
          </p:cNvPicPr>
          <p:nvPr/>
        </p:nvPicPr>
        <p:blipFill>
          <a:blip r:embed="rId2"/>
          <a:stretch>
            <a:fillRect/>
          </a:stretch>
        </p:blipFill>
        <p:spPr>
          <a:xfrm>
            <a:off x="0" y="1"/>
            <a:ext cx="12344400" cy="6857999"/>
          </a:xfrm>
          <a:prstGeom prst="rect">
            <a:avLst/>
          </a:prstGeom>
        </p:spPr>
      </p:pic>
    </p:spTree>
    <p:extLst>
      <p:ext uri="{BB962C8B-B14F-4D97-AF65-F5344CB8AC3E}">
        <p14:creationId xmlns:p14="http://schemas.microsoft.com/office/powerpoint/2010/main" val="11025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sp>
        <p:nvSpPr>
          <p:cNvPr id="2" name="CaixaDeTexto 1">
            <a:extLst>
              <a:ext uri="{FF2B5EF4-FFF2-40B4-BE49-F238E27FC236}">
                <a16:creationId xmlns:a16="http://schemas.microsoft.com/office/drawing/2014/main" id="{433AFBED-208F-4BD1-AE29-12E28E73FE5D}"/>
              </a:ext>
            </a:extLst>
          </p:cNvPr>
          <p:cNvSpPr txBox="1"/>
          <p:nvPr/>
        </p:nvSpPr>
        <p:spPr>
          <a:xfrm>
            <a:off x="3147391" y="2967335"/>
            <a:ext cx="5897217" cy="923330"/>
          </a:xfrm>
          <a:prstGeom prst="rect">
            <a:avLst/>
          </a:prstGeom>
          <a:noFill/>
        </p:spPr>
        <p:txBody>
          <a:bodyPr wrap="square" numCol="1" rtlCol="0">
            <a:spAutoFit/>
          </a:bodyPr>
          <a:lstStyle/>
          <a:p>
            <a:pPr algn="ctr"/>
            <a:r>
              <a:rPr lang="pt-BR" altLang="pt-BR" sz="5400" dirty="0"/>
              <a:t>Grupo 6</a:t>
            </a:r>
          </a:p>
        </p:txBody>
      </p:sp>
    </p:spTree>
    <p:extLst>
      <p:ext uri="{BB962C8B-B14F-4D97-AF65-F5344CB8AC3E}">
        <p14:creationId xmlns:p14="http://schemas.microsoft.com/office/powerpoint/2010/main" val="2452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53B08550-C35B-4BEB-BCE8-07620A98EF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05650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EAB0E267-AF2F-4BB8-B536-D6F281DE2D6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08336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EFCC2E78-073E-4BA8-90D3-5917BF7EAE3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37299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2" name="Imagem 1">
            <a:extLst>
              <a:ext uri="{FF2B5EF4-FFF2-40B4-BE49-F238E27FC236}">
                <a16:creationId xmlns:a16="http://schemas.microsoft.com/office/drawing/2014/main" id="{1B93C921-A6E6-4309-B322-5CD5417885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36782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045AC0D-FD0C-423E-96FE-9213E72C563D}"/>
              </a:ext>
            </a:extLst>
          </p:cNvPr>
          <p:cNvSpPr txBox="1">
            <a:spLocks/>
          </p:cNvSpPr>
          <p:nvPr/>
        </p:nvSpPr>
        <p:spPr>
          <a:xfrm>
            <a:off x="1524000" y="706727"/>
            <a:ext cx="9144000" cy="789564"/>
          </a:xfrm>
          <a:prstGeom prst="rect">
            <a:avLst/>
          </a:prstGeom>
        </p:spPr>
        <p:txBody>
          <a:bodyPr numCol="1">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pt-BR" altLang="pt-BR" dirty="0"/>
          </a:p>
        </p:txBody>
      </p:sp>
      <p:pic>
        <p:nvPicPr>
          <p:cNvPr id="3" name="Imagem 2">
            <a:extLst>
              <a:ext uri="{FF2B5EF4-FFF2-40B4-BE49-F238E27FC236}">
                <a16:creationId xmlns:a16="http://schemas.microsoft.com/office/drawing/2014/main" id="{AB0A53EF-AEC2-47C2-AC7D-AAE8C159595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67345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Logos mais votados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555100" y="974800"/>
            <a:ext cx="6786262" cy="2787197"/>
          </a:xfrm>
        </p:spPr>
        <p:txBody>
          <a:bodyPr/>
          <a:lstStyle/>
          <a:p>
            <a:endParaRPr lang="pt-BR" dirty="0"/>
          </a:p>
          <a:p>
            <a:pPr>
              <a:buFont typeface="Arial" panose="020B0604020202020204" pitchFamily="34" charset="0"/>
              <a:buChar char="•"/>
            </a:pPr>
            <a:endParaRPr lang="pt-BR" dirty="0"/>
          </a:p>
        </p:txBody>
      </p:sp>
      <p:pic>
        <p:nvPicPr>
          <p:cNvPr id="1028" name="Picture 4" descr="https://lh3.googleusercontent.com/rhw4S1cSWUd4YRrXIARnPUc4GaynxroHhLFcOIMFblZ-PNfpvqiScW4we4xShrcuCgZnnUOcBXXDrI9SaL1gGp5mVlQLbBkmc9BAkEHYPOOO5VG5NGP2giUYx7R9Ww32y6AfWTV5yMuqi0o">
            <a:extLst>
              <a:ext uri="{FF2B5EF4-FFF2-40B4-BE49-F238E27FC236}">
                <a16:creationId xmlns:a16="http://schemas.microsoft.com/office/drawing/2014/main" id="{04E17CE1-F44F-4617-A085-F95D064BDDFA}"/>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397516" y="1807699"/>
            <a:ext cx="3728964" cy="43420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0JZWpE_9U2XVyVzJ0TD8lbuzgiDCSCBfB6f8aHGiTU_VRWE5ZkGXlyE5knYwAj_SONwg8OQTEtE2t34pidgiUOJw9JnJhPoRHT5hALnh3OH9uVwynM79SuGY9dgxqETmMhMqEbKjte3tS-A">
            <a:extLst>
              <a:ext uri="{FF2B5EF4-FFF2-40B4-BE49-F238E27FC236}">
                <a16:creationId xmlns:a16="http://schemas.microsoft.com/office/drawing/2014/main" id="{CF50FE95-ED16-4F5D-B02A-2D09386BAFD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231162" y="1807699"/>
            <a:ext cx="3954108" cy="4342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87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Logos mais votados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555100" y="974800"/>
            <a:ext cx="6786262" cy="2787197"/>
          </a:xfrm>
        </p:spPr>
        <p:txBody>
          <a:bodyPr/>
          <a:lstStyle/>
          <a:p>
            <a:endParaRPr lang="pt-BR" dirty="0"/>
          </a:p>
          <a:p>
            <a:pPr>
              <a:buFont typeface="Arial" panose="020B0604020202020204" pitchFamily="34" charset="0"/>
              <a:buChar char="•"/>
            </a:pPr>
            <a:endParaRPr lang="pt-BR" dirty="0"/>
          </a:p>
        </p:txBody>
      </p:sp>
      <p:pic>
        <p:nvPicPr>
          <p:cNvPr id="2050" name="Picture 2" descr="https://lh6.googleusercontent.com/9YYToFnPOTe1l63coFDvAr35ryoraQaenQz8slY9eLCnfblslcaUGg2fJX649dFP88vv_WsdXMR0Fx34_zFLymkYIPYRZw-cKdZizM-oyBaGjsRAYGR4bqkDcEQzGHUm0yk_mcejIKTD9VM">
            <a:extLst>
              <a:ext uri="{FF2B5EF4-FFF2-40B4-BE49-F238E27FC236}">
                <a16:creationId xmlns:a16="http://schemas.microsoft.com/office/drawing/2014/main" id="{F52E2233-2DE8-4201-B80A-D5D5551E8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20" y="2368398"/>
            <a:ext cx="4733764" cy="35173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6.googleusercontent.com/X7PrV2DUIpdBnbdwQmvrGBgCSnK6pfyp4ZdObAQg_-RAlPJLqMjySeBMsoJhznUzXOi1BZho-WdNET-xdW2Qjbgoo01G2Acp8RByX0Mgd7dSV5hFcOrtLAyiylv15hnFMyyD9nXiyvx-1PM">
            <a:extLst>
              <a:ext uri="{FF2B5EF4-FFF2-40B4-BE49-F238E27FC236}">
                <a16:creationId xmlns:a16="http://schemas.microsoft.com/office/drawing/2014/main" id="{FAC0426E-CA81-4121-8E31-D5BAE0D67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920" y="2425557"/>
            <a:ext cx="3962372" cy="33685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3.googleusercontent.com/kLF3LCRrxEItHQdKWbeIP-NyfslAQ7aw80sQ5vaKtqve5FqjUmFtzHHcPUAGxkxnfIpSZVp2BE3ETYLgpwN2GD23Br1MwSdN6rm0Ydaek79Fcmg5I_m2AhDT5TT5ogN3erurzyI_FSERPIo">
            <a:extLst>
              <a:ext uri="{FF2B5EF4-FFF2-40B4-BE49-F238E27FC236}">
                <a16:creationId xmlns:a16="http://schemas.microsoft.com/office/drawing/2014/main" id="{CD8A7B3D-19F7-45AB-89D3-FD20DF407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249" y="1987937"/>
            <a:ext cx="4243753" cy="424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374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Logos mais votados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555100" y="974800"/>
            <a:ext cx="6786262" cy="2787197"/>
          </a:xfrm>
        </p:spPr>
        <p:txBody>
          <a:bodyPr/>
          <a:lstStyle/>
          <a:p>
            <a:endParaRPr lang="pt-BR" dirty="0"/>
          </a:p>
          <a:p>
            <a:pPr>
              <a:buFont typeface="Arial" panose="020B0604020202020204" pitchFamily="34" charset="0"/>
              <a:buChar char="•"/>
            </a:pPr>
            <a:endParaRPr lang="pt-BR" dirty="0"/>
          </a:p>
        </p:txBody>
      </p:sp>
      <p:pic>
        <p:nvPicPr>
          <p:cNvPr id="3074" name="Picture 2" descr="https://lh6.googleusercontent.com/1z5ZzOr8pCAivCz3-9MQuvqSi6qIbzrPQamqzouc5wyqI1GvZBDHZxs3oEStZACLZMy6pduMMlCshO1S44JXIfrA4B9QU0aoTILPyuTt9wKh2cc6VWkP9ySdZJDAiARFpJBWExVZPCRgklc">
            <a:extLst>
              <a:ext uri="{FF2B5EF4-FFF2-40B4-BE49-F238E27FC236}">
                <a16:creationId xmlns:a16="http://schemas.microsoft.com/office/drawing/2014/main" id="{7BD0DA79-57A5-455A-A556-A933FF2B0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305"/>
            <a:ext cx="3700715" cy="44231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6.googleusercontent.com/K6T3v_i-ozXN-GQpGnzSNZ7mLETnuAVy8s14xnLTnzlh1qVWd03S_hWyQWySWCeL2gASZYm5fNXeUIfEAGefKYnRVsFlsbfDxYLzY4_BUDHTdCMqzEIKn9nFRmm3w574AnDijqmCybnygQI">
            <a:extLst>
              <a:ext uri="{FF2B5EF4-FFF2-40B4-BE49-F238E27FC236}">
                <a16:creationId xmlns:a16="http://schemas.microsoft.com/office/drawing/2014/main" id="{FA329B44-4D20-435C-AFEE-D06CE3A06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747" y="0"/>
            <a:ext cx="857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1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Módulo 03 - </a:t>
            </a:r>
            <a:r>
              <a:rPr lang="pt-BR" dirty="0" err="1"/>
              <a:t>Checkups</a:t>
            </a:r>
            <a:r>
              <a:rPr lang="pt-BR" dirty="0"/>
              <a:t> (Educador Físico)</a:t>
            </a:r>
          </a:p>
        </p:txBody>
      </p:sp>
      <p:sp>
        <p:nvSpPr>
          <p:cNvPr id="3" name="Espaço Reservado para Conteúdo 2"/>
          <p:cNvSpPr>
            <a:spLocks noGrp="1"/>
          </p:cNvSpPr>
          <p:nvPr>
            <p:ph idx="1"/>
          </p:nvPr>
        </p:nvSpPr>
        <p:spPr/>
        <p:txBody>
          <a:bodyPr/>
          <a:lstStyle/>
          <a:p>
            <a:pPr algn="just"/>
            <a:r>
              <a:rPr lang="pt-BR" dirty="0"/>
              <a:t>Módulo responsável pela realização de </a:t>
            </a:r>
            <a:r>
              <a:rPr lang="pt-BR" dirty="0" err="1"/>
              <a:t>CHECKUPs</a:t>
            </a:r>
            <a:r>
              <a:rPr lang="pt-BR" dirty="0"/>
              <a:t> para verificar a saúde do usuário, como gestão da taxa de gordura e batimentos cardíacos, entre outros, e a compilação dos resultados desses testes em tabelas e gráficos.</a:t>
            </a:r>
          </a:p>
        </p:txBody>
      </p:sp>
    </p:spTree>
    <p:extLst>
      <p:ext uri="{BB962C8B-B14F-4D97-AF65-F5344CB8AC3E}">
        <p14:creationId xmlns:p14="http://schemas.microsoft.com/office/powerpoint/2010/main" val="1339633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097280" y="159994"/>
            <a:ext cx="10058400" cy="1450757"/>
          </a:xfrm>
        </p:spPr>
        <p:txBody>
          <a:bodyPr/>
          <a:lstStyle/>
          <a:p>
            <a:r>
              <a:rPr lang="pt-BR" dirty="0"/>
              <a:t>Logo Vencedor</a:t>
            </a:r>
          </a:p>
        </p:txBody>
      </p:sp>
      <p:pic>
        <p:nvPicPr>
          <p:cNvPr id="7" name="Espaço Reservado para Conteúdo 6">
            <a:extLst>
              <a:ext uri="{FF2B5EF4-FFF2-40B4-BE49-F238E27FC236}">
                <a16:creationId xmlns:a16="http://schemas.microsoft.com/office/drawing/2014/main" id="{37049C59-D4E0-4893-8418-2BB71105C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7001" y="1804060"/>
            <a:ext cx="4197998" cy="4290602"/>
          </a:xfrm>
        </p:spPr>
      </p:pic>
    </p:spTree>
    <p:extLst>
      <p:ext uri="{BB962C8B-B14F-4D97-AF65-F5344CB8AC3E}">
        <p14:creationId xmlns:p14="http://schemas.microsoft.com/office/powerpoint/2010/main" val="993853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01- Usuários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marL="285750" indent="-285750">
              <a:buFont typeface="Arial" panose="020B0604020202020204" pitchFamily="34" charset="0"/>
              <a:buChar char="•"/>
            </a:pPr>
            <a:r>
              <a:rPr lang="pt-BR" dirty="0" err="1"/>
              <a:t>Heuler</a:t>
            </a:r>
            <a:r>
              <a:rPr lang="pt-BR" dirty="0"/>
              <a:t> Reis(Analista)</a:t>
            </a:r>
          </a:p>
          <a:p>
            <a:pPr marL="285750" indent="-285750">
              <a:buFont typeface="Arial" panose="020B0604020202020204" pitchFamily="34" charset="0"/>
              <a:buChar char="•"/>
            </a:pPr>
            <a:r>
              <a:rPr lang="pt-BR" dirty="0"/>
              <a:t>Pedro Araújo(Desenvolvedor)</a:t>
            </a:r>
          </a:p>
          <a:p>
            <a:pPr marL="285750" indent="-285750">
              <a:buFont typeface="Arial" panose="020B0604020202020204" pitchFamily="34" charset="0"/>
              <a:buChar char="•"/>
            </a:pPr>
            <a:r>
              <a:rPr lang="pt-BR" dirty="0"/>
              <a:t>João Victor Corsi Ferreira(Desenvolvedor)</a:t>
            </a:r>
          </a:p>
          <a:p>
            <a:pPr marL="285750" indent="-285750">
              <a:buFont typeface="Arial" panose="020B0604020202020204" pitchFamily="34" charset="0"/>
              <a:buChar char="•"/>
            </a:pPr>
            <a:r>
              <a:rPr lang="pt-BR" dirty="0"/>
              <a:t>João Victor Pacheco Oliveira(DBA)</a:t>
            </a:r>
          </a:p>
          <a:p>
            <a:pPr marL="285750" indent="-285750">
              <a:buFont typeface="Arial" panose="020B0604020202020204" pitchFamily="34" charset="0"/>
              <a:buChar char="•"/>
            </a:pPr>
            <a:r>
              <a:rPr lang="pt-BR" dirty="0"/>
              <a:t>João Vitor </a:t>
            </a:r>
            <a:r>
              <a:rPr lang="pt-BR" dirty="0" err="1"/>
              <a:t>Missaci</a:t>
            </a:r>
            <a:r>
              <a:rPr lang="pt-BR" dirty="0"/>
              <a:t>(DBA)</a:t>
            </a:r>
          </a:p>
        </p:txBody>
      </p:sp>
    </p:spTree>
    <p:extLst>
      <p:ext uri="{BB962C8B-B14F-4D97-AF65-F5344CB8AC3E}">
        <p14:creationId xmlns:p14="http://schemas.microsoft.com/office/powerpoint/2010/main" val="1471605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pPr algn="ctr"/>
            <a:r>
              <a:rPr lang="pt-BR" dirty="0"/>
              <a:t>Documento de visão: Imagem de Perspectiva – MOD01</a:t>
            </a:r>
          </a:p>
        </p:txBody>
      </p:sp>
      <p:pic>
        <p:nvPicPr>
          <p:cNvPr id="1027" name="Picture 3" descr="projeto mo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251" y="1904785"/>
            <a:ext cx="6475497" cy="4096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335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normAutofit/>
          </a:bodyPr>
          <a:lstStyle/>
          <a:p>
            <a:pPr algn="just">
              <a:lnSpc>
                <a:spcPct val="150000"/>
              </a:lnSpc>
              <a:buFont typeface="Arial" panose="020B0604020202020204" pitchFamily="34" charset="0"/>
              <a:buChar char="•"/>
            </a:pPr>
            <a:r>
              <a:rPr lang="pt-BR" b="1" dirty="0"/>
              <a:t>RF #01 – Cadastro de Usuários</a:t>
            </a:r>
          </a:p>
          <a:p>
            <a:pPr marL="0" indent="0" algn="just">
              <a:lnSpc>
                <a:spcPct val="150000"/>
              </a:lnSpc>
              <a:buNone/>
            </a:pPr>
            <a:r>
              <a:rPr lang="pt-BR" dirty="0"/>
              <a:t>O requisito #1 tem como objetivo realizar, disponibilizar  e permitir que os usuários consigam se cadastrar no portal Mais Saúde São João. Esse requisito é de alta prioridade funcional, pois pode comprometer futuras funções caso apresente bug’s.</a:t>
            </a:r>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4176863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05623"/>
            <a:ext cx="10058400" cy="2646753"/>
          </a:xfrm>
        </p:spPr>
        <p:txBody>
          <a:bodyPr/>
          <a:lstStyle/>
          <a:p>
            <a:pPr algn="just">
              <a:lnSpc>
                <a:spcPct val="150000"/>
              </a:lnSpc>
              <a:buFont typeface="Arial" panose="020B0604020202020204" pitchFamily="34" charset="0"/>
              <a:buChar char="•"/>
            </a:pPr>
            <a:r>
              <a:rPr lang="pt-BR" b="1" dirty="0"/>
              <a:t>RF #02 – Gestão de Administradores.</a:t>
            </a:r>
          </a:p>
          <a:p>
            <a:pPr marL="0" indent="0" algn="just">
              <a:lnSpc>
                <a:spcPct val="150000"/>
              </a:lnSpc>
              <a:buNone/>
            </a:pPr>
            <a:r>
              <a:rPr lang="pt-BR" dirty="0"/>
              <a:t>Dentro da página de Gestão de Administradores terá as opções de listar os administradores ativos na plataforma, adicionar novos administradores para a gerência do portal e a exclusão dos administradores vigentes caso seja necessário.</a:t>
            </a:r>
          </a:p>
        </p:txBody>
      </p:sp>
    </p:spTree>
    <p:extLst>
      <p:ext uri="{BB962C8B-B14F-4D97-AF65-F5344CB8AC3E}">
        <p14:creationId xmlns:p14="http://schemas.microsoft.com/office/powerpoint/2010/main" val="2987626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105623"/>
            <a:ext cx="10058400" cy="2646753"/>
          </a:xfrm>
        </p:spPr>
        <p:txBody>
          <a:bodyPr/>
          <a:lstStyle/>
          <a:p>
            <a:pPr algn="just">
              <a:lnSpc>
                <a:spcPct val="150000"/>
              </a:lnSpc>
              <a:buFont typeface="Arial" panose="020B0604020202020204" pitchFamily="34" charset="0"/>
              <a:buChar char="•"/>
            </a:pPr>
            <a:r>
              <a:rPr lang="pt-BR" b="1" dirty="0"/>
              <a:t>RF #03 – Gestão de Patologias Existentes e Medicações Contínuas.</a:t>
            </a:r>
          </a:p>
          <a:p>
            <a:pPr marL="0" indent="0" algn="just">
              <a:lnSpc>
                <a:spcPct val="150000"/>
              </a:lnSpc>
              <a:buNone/>
            </a:pPr>
            <a:r>
              <a:rPr lang="pt-BR" dirty="0"/>
              <a:t>O requisito #03 tem como principal objetivo cadastrar, excluir, editar e atualizar as patologias e medicações contínuas da população. Para isso, o usuário deverá responder um formulário com as principais patologias do Brasil e indicar se toma alguma medicação contínua.  Após o cadastro, ela poderá editar, atualizar ou excluir os dados cadastrados. </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048616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105623"/>
            <a:ext cx="10058400" cy="3566307"/>
          </a:xfrm>
        </p:spPr>
        <p:txBody>
          <a:bodyPr>
            <a:normAutofit/>
          </a:bodyPr>
          <a:lstStyle/>
          <a:p>
            <a:pPr algn="just">
              <a:lnSpc>
                <a:spcPct val="150000"/>
              </a:lnSpc>
              <a:buFont typeface="Arial" panose="020B0604020202020204" pitchFamily="34" charset="0"/>
              <a:buChar char="•"/>
            </a:pPr>
            <a:r>
              <a:rPr lang="pt-BR" b="1" dirty="0"/>
              <a:t>RF #04 – Visualizar Patologias e Medicações Contínuas(Nutricionistas/Educador Físico).</a:t>
            </a:r>
          </a:p>
          <a:p>
            <a:pPr marL="0" indent="0" algn="just">
              <a:lnSpc>
                <a:spcPct val="150000"/>
              </a:lnSpc>
              <a:buNone/>
            </a:pPr>
            <a:r>
              <a:rPr lang="pt-BR" dirty="0"/>
              <a:t>O RF#04 possui como principal função a visualização de patologias e medicações continuas  do usuário. Essa opção só estará disponível no perfil do Nutricionista e do Educador Físico. Esses, poderão clicar em um botão que abrirá uma janela com um campo para pesquisar determinado usuário. Após a pesquisa, mostrará os usuários e suas respectivas patologias. </a:t>
            </a:r>
          </a:p>
        </p:txBody>
      </p:sp>
    </p:spTree>
    <p:extLst>
      <p:ext uri="{BB962C8B-B14F-4D97-AF65-F5344CB8AC3E}">
        <p14:creationId xmlns:p14="http://schemas.microsoft.com/office/powerpoint/2010/main" val="2031710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105623"/>
            <a:ext cx="10058400" cy="2646753"/>
          </a:xfrm>
        </p:spPr>
        <p:txBody>
          <a:bodyPr/>
          <a:lstStyle/>
          <a:p>
            <a:pPr algn="just">
              <a:lnSpc>
                <a:spcPct val="150000"/>
              </a:lnSpc>
              <a:buFont typeface="Arial" panose="020B0604020202020204" pitchFamily="34" charset="0"/>
              <a:buChar char="•"/>
            </a:pPr>
            <a:r>
              <a:rPr lang="pt-BR" b="1" dirty="0"/>
              <a:t>RF #05 – </a:t>
            </a:r>
            <a:r>
              <a:rPr lang="pt-BR" b="1" dirty="0" err="1"/>
              <a:t>Logar</a:t>
            </a:r>
            <a:r>
              <a:rPr lang="pt-BR" b="1" dirty="0"/>
              <a:t>/Sair do portal.</a:t>
            </a:r>
          </a:p>
          <a:p>
            <a:pPr marL="0" indent="0" algn="just">
              <a:lnSpc>
                <a:spcPct val="150000"/>
              </a:lnSpc>
              <a:buNone/>
            </a:pPr>
            <a:r>
              <a:rPr lang="pt-BR" dirty="0"/>
              <a:t>O requisito #05 tem como principal função permitir que a população, nutricionistas, educadores físicos e administradores realizem o seu login no portal, informando seu e-mail e senha. Eles poderão também sair do portal.</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3208114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05623"/>
            <a:ext cx="10058400" cy="2646753"/>
          </a:xfrm>
        </p:spPr>
        <p:txBody>
          <a:bodyPr/>
          <a:lstStyle/>
          <a:p>
            <a:pPr algn="just">
              <a:lnSpc>
                <a:spcPct val="150000"/>
              </a:lnSpc>
              <a:buFont typeface="Arial" panose="020B0604020202020204" pitchFamily="34" charset="0"/>
              <a:buChar char="•"/>
            </a:pPr>
            <a:r>
              <a:rPr lang="pt-BR" b="1" dirty="0"/>
              <a:t>RF #06 – Editar informações pessoais dos 04 perfis. </a:t>
            </a:r>
          </a:p>
          <a:p>
            <a:pPr marL="0" indent="0">
              <a:buNone/>
            </a:pPr>
            <a:r>
              <a:rPr lang="pt-BR" dirty="0"/>
              <a:t>O Sistema irá permitir que os quatro tipos de perfis (Administrador, Usuário Comum, Educador Físico e Nutricionista) sejam capazes de atualizar ou deletar informações na aba “editar informações pessoais”, só não será permitido a alteração dos campos: CPF, </a:t>
            </a:r>
            <a:r>
              <a:rPr lang="pt-BR" dirty="0" err="1"/>
              <a:t>Email</a:t>
            </a:r>
            <a:r>
              <a:rPr lang="pt-BR" dirty="0"/>
              <a:t>, CRN, CREF e gênero.</a:t>
            </a:r>
          </a:p>
        </p:txBody>
      </p:sp>
    </p:spTree>
    <p:extLst>
      <p:ext uri="{BB962C8B-B14F-4D97-AF65-F5344CB8AC3E}">
        <p14:creationId xmlns:p14="http://schemas.microsoft.com/office/powerpoint/2010/main" val="2772297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lgn="just">
              <a:lnSpc>
                <a:spcPct val="150000"/>
              </a:lnSpc>
              <a:buFont typeface="Arial" panose="020B0604020202020204" pitchFamily="34" charset="0"/>
              <a:buChar char="•"/>
            </a:pPr>
            <a:r>
              <a:rPr lang="pt-BR" b="1" dirty="0"/>
              <a:t>RF #07 – Recuperar Senha</a:t>
            </a:r>
            <a:endParaRPr lang="pt-BR" dirty="0"/>
          </a:p>
          <a:p>
            <a:pPr marL="0" indent="0" algn="just">
              <a:lnSpc>
                <a:spcPct val="150000"/>
              </a:lnSpc>
              <a:buNone/>
            </a:pPr>
            <a:r>
              <a:rPr lang="pt-BR" dirty="0"/>
              <a:t>O requisito #7 tem como objetivo permitir que o usuário recupere sua senha quando solicitado pelo mesmo. Ao solicitar recuperação de sua senha é necessário informar o e-mail vinculado a conta, e após isso, o servidor de e-mail irá verificar se o e-mail está no banco, caso esteja, o usuário receberá um e-mail com uma URL para recuperar sua senha do portal Mais Saúde São João.</a:t>
            </a:r>
          </a:p>
        </p:txBody>
      </p:sp>
    </p:spTree>
    <p:extLst>
      <p:ext uri="{BB962C8B-B14F-4D97-AF65-F5344CB8AC3E}">
        <p14:creationId xmlns:p14="http://schemas.microsoft.com/office/powerpoint/2010/main" val="266743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450757"/>
          </a:xfrm>
        </p:spPr>
        <p:txBody>
          <a:bodyPr/>
          <a:lstStyle/>
          <a:p>
            <a:r>
              <a:rPr lang="pt-BR" dirty="0"/>
              <a:t>Módulo 04 - Treinos (Educador Físico)</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pela interação entre usuário e educador físico, com ferramentas de pesquisa de educador, agendamento de consultas, e gestão de dados inseridos pelo educador, como medidas corporais, dobras cutâneas, fichas de treinamento e suplementos alimentares.</a:t>
            </a:r>
          </a:p>
          <a:p>
            <a:pPr algn="just"/>
            <a:endParaRPr lang="pt-BR" dirty="0"/>
          </a:p>
        </p:txBody>
      </p:sp>
    </p:spTree>
    <p:extLst>
      <p:ext uri="{BB962C8B-B14F-4D97-AF65-F5344CB8AC3E}">
        <p14:creationId xmlns:p14="http://schemas.microsoft.com/office/powerpoint/2010/main" val="4084592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05623"/>
            <a:ext cx="10058400" cy="2646753"/>
          </a:xfrm>
        </p:spPr>
        <p:txBody>
          <a:bodyPr/>
          <a:lstStyle/>
          <a:p>
            <a:pPr algn="just">
              <a:lnSpc>
                <a:spcPct val="150000"/>
              </a:lnSpc>
              <a:buFont typeface="Arial" panose="020B0604020202020204" pitchFamily="34" charset="0"/>
              <a:buChar char="•"/>
            </a:pPr>
            <a:r>
              <a:rPr lang="pt-BR" b="1" dirty="0"/>
              <a:t>RF #08 – Gestão do controle de acesso (Em todos os Módulos) – Privilégios </a:t>
            </a:r>
          </a:p>
          <a:p>
            <a:pPr marL="0" indent="0">
              <a:buNone/>
            </a:pPr>
            <a:r>
              <a:rPr lang="pt-BR" dirty="0"/>
              <a:t>O sistema deve ser capaz de identificar o tipo de usuário (Nutricionista, Usuário comum ou Educador Físico, Administrador) e quais acessos terá dentro da plataforma. Tabela abaixo:</a:t>
            </a:r>
          </a:p>
        </p:txBody>
      </p:sp>
    </p:spTree>
    <p:extLst>
      <p:ext uri="{BB962C8B-B14F-4D97-AF65-F5344CB8AC3E}">
        <p14:creationId xmlns:p14="http://schemas.microsoft.com/office/powerpoint/2010/main" val="26744825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ABELA-LEVANTAMENTO-REQUISIT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580" y="940158"/>
            <a:ext cx="10612192" cy="524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778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71883"/>
            <a:ext cx="10058400" cy="3115734"/>
          </a:xfrm>
        </p:spPr>
        <p:txBody>
          <a:bodyPr>
            <a:normAutofit/>
          </a:bodyPr>
          <a:lstStyle/>
          <a:p>
            <a:pPr algn="just">
              <a:lnSpc>
                <a:spcPct val="150000"/>
              </a:lnSpc>
              <a:buFont typeface="Arial" panose="020B0604020202020204" pitchFamily="34" charset="0"/>
              <a:buChar char="•"/>
            </a:pPr>
            <a:r>
              <a:rPr lang="pt-BR" b="1" dirty="0"/>
              <a:t>RF #09 – Sobre o Projeto e o IFSP</a:t>
            </a:r>
          </a:p>
          <a:p>
            <a:pPr algn="just"/>
            <a:r>
              <a:rPr lang="pt-BR" dirty="0"/>
              <a:t>Deve apresentar informações sobre o Projeto Acadêmico Mais Saúde São João e informações sobre IFSP Campus São João da Boa Vista. Nesta página terá informações de como foi feito o projeto e dados sobre seu desenvolvimento. Conterá também  o nome de todos que trabalharam no projeto, suas funções e  links para as redes sociais ou para download de currículos dos membros.</a:t>
            </a:r>
          </a:p>
        </p:txBody>
      </p:sp>
    </p:spTree>
    <p:extLst>
      <p:ext uri="{BB962C8B-B14F-4D97-AF65-F5344CB8AC3E}">
        <p14:creationId xmlns:p14="http://schemas.microsoft.com/office/powerpoint/2010/main" val="1790235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105623"/>
            <a:ext cx="10058400" cy="2646753"/>
          </a:xfrm>
        </p:spPr>
        <p:txBody>
          <a:bodyPr/>
          <a:lstStyle/>
          <a:p>
            <a:pPr algn="just">
              <a:lnSpc>
                <a:spcPct val="150000"/>
              </a:lnSpc>
              <a:buFont typeface="Arial" panose="020B0604020202020204" pitchFamily="34" charset="0"/>
              <a:buChar char="•"/>
            </a:pPr>
            <a:r>
              <a:rPr lang="pt-BR" b="1" dirty="0"/>
              <a:t>RF #10 –Página de recepção para quem não está logado e para quem está logado.</a:t>
            </a:r>
          </a:p>
          <a:p>
            <a:pPr marL="0" indent="0" algn="just">
              <a:lnSpc>
                <a:spcPct val="150000"/>
              </a:lnSpc>
              <a:buNone/>
            </a:pPr>
            <a:r>
              <a:rPr lang="pt-BR" dirty="0"/>
              <a:t>O requisito #10 tem como principal função apresentar uma página de recepção para receber pessoas ainda não cadastradas, mostrando opção de criar conta ou logar. Para usuários já cadastrados o sistema exibirá uma página com as funcionalidades da plataforma de acordo com seu privilégio.</a:t>
            </a:r>
          </a:p>
        </p:txBody>
      </p:sp>
    </p:spTree>
    <p:extLst>
      <p:ext uri="{BB962C8B-B14F-4D97-AF65-F5344CB8AC3E}">
        <p14:creationId xmlns:p14="http://schemas.microsoft.com/office/powerpoint/2010/main" val="127392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05623"/>
            <a:ext cx="10058400" cy="3765090"/>
          </a:xfrm>
        </p:spPr>
        <p:txBody>
          <a:bodyPr>
            <a:normAutofit/>
          </a:bodyPr>
          <a:lstStyle/>
          <a:p>
            <a:pPr algn="just">
              <a:lnSpc>
                <a:spcPct val="150000"/>
              </a:lnSpc>
              <a:buFont typeface="Arial" panose="020B0604020202020204" pitchFamily="34" charset="0"/>
              <a:buChar char="•"/>
            </a:pPr>
            <a:r>
              <a:rPr lang="pt-BR" b="1" dirty="0"/>
              <a:t>RF #11 – Fale conosco com dúvidas e Feedbacks para Nutricionistas , Educadores Físicos ou </a:t>
            </a:r>
            <a:r>
              <a:rPr lang="pt-BR" b="1" dirty="0" err="1"/>
              <a:t>Admnistradores</a:t>
            </a:r>
            <a:endParaRPr lang="pt-BR" b="1" dirty="0"/>
          </a:p>
          <a:p>
            <a:pPr marL="0" indent="0" algn="just">
              <a:buNone/>
            </a:pPr>
            <a:r>
              <a:rPr lang="pt-BR" dirty="0"/>
              <a:t>O portal deverá disponibilizar a pagina FALE CONOSCO, que conterá campos onde os usuários poderão enviar perguntas e feedbacks para a plataforma. Ele poderá escolher se enviará as perguntas para Nutricionistas, Educadores Físicos ou para os Administradores do sistema, caso ele esteja vinculado a um deles. Na Página conterá um formulário em que o usuário irá preencher os campos: Assunto (Título), Nome, Contato </a:t>
            </a:r>
            <a:r>
              <a:rPr lang="pt-BR" dirty="0" err="1"/>
              <a:t>Email</a:t>
            </a:r>
            <a:r>
              <a:rPr lang="pt-BR" dirty="0"/>
              <a:t>, Tipo de mensagem (Feedback, Dúvida, Reclamação) ,Mensagem a ser enviada e um campo </a:t>
            </a:r>
            <a:r>
              <a:rPr lang="pt-BR" dirty="0" err="1"/>
              <a:t>select</a:t>
            </a:r>
            <a:r>
              <a:rPr lang="pt-BR" dirty="0"/>
              <a:t> que conterá os profissionais vinculados a ele. Caso ele não esteja vinculado a nenhum, mostrará apenas o administrador. Após o preenchimento, o formulário preenchido será enviado para o Administrador por </a:t>
            </a:r>
            <a:r>
              <a:rPr lang="pt-BR" dirty="0" err="1"/>
              <a:t>email</a:t>
            </a:r>
            <a:r>
              <a:rPr lang="pt-BR" dirty="0"/>
              <a:t>.</a:t>
            </a:r>
          </a:p>
        </p:txBody>
      </p:sp>
    </p:spTree>
    <p:extLst>
      <p:ext uri="{BB962C8B-B14F-4D97-AF65-F5344CB8AC3E}">
        <p14:creationId xmlns:p14="http://schemas.microsoft.com/office/powerpoint/2010/main" val="2351733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66800" y="2105623"/>
            <a:ext cx="10058400" cy="2646753"/>
          </a:xfrm>
        </p:spPr>
        <p:txBody>
          <a:bodyPr/>
          <a:lstStyle/>
          <a:p>
            <a:pPr algn="just">
              <a:lnSpc>
                <a:spcPct val="150000"/>
              </a:lnSpc>
              <a:buFont typeface="Arial" panose="020B0604020202020204" pitchFamily="34" charset="0"/>
              <a:buChar char="•"/>
            </a:pPr>
            <a:r>
              <a:rPr lang="pt-BR" b="1" dirty="0"/>
              <a:t>RF #12 – Cadastro Peso e Altura do usuário</a:t>
            </a:r>
          </a:p>
          <a:p>
            <a:pPr marL="0" indent="0">
              <a:buNone/>
            </a:pPr>
            <a:r>
              <a:rPr lang="pt-BR" dirty="0"/>
              <a:t>O usuário terá uma área específica na plataforma para cadastrar seu peso e sua altura, podendo posteriormente alterar seu peso. (Requisito adicionado pelo grupo).</a:t>
            </a:r>
          </a:p>
        </p:txBody>
      </p:sp>
    </p:spTree>
    <p:extLst>
      <p:ext uri="{BB962C8B-B14F-4D97-AF65-F5344CB8AC3E}">
        <p14:creationId xmlns:p14="http://schemas.microsoft.com/office/powerpoint/2010/main" val="1543877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AAC24-2000-4844-80B8-7034CCECB8F1}"/>
              </a:ext>
            </a:extLst>
          </p:cNvPr>
          <p:cNvSpPr>
            <a:spLocks noGrp="1"/>
          </p:cNvSpPr>
          <p:nvPr>
            <p:ph type="title"/>
          </p:nvPr>
        </p:nvSpPr>
        <p:spPr/>
        <p:txBody>
          <a:bodyPr/>
          <a:lstStyle/>
          <a:p>
            <a:pPr algn="ctr"/>
            <a:r>
              <a:rPr lang="pt-BR" dirty="0"/>
              <a:t>Média dos requisitos</a:t>
            </a:r>
          </a:p>
        </p:txBody>
      </p:sp>
      <p:graphicFrame>
        <p:nvGraphicFramePr>
          <p:cNvPr id="4" name="Espaço Reservado para Conteúdo 3">
            <a:extLst>
              <a:ext uri="{FF2B5EF4-FFF2-40B4-BE49-F238E27FC236}">
                <a16:creationId xmlns:a16="http://schemas.microsoft.com/office/drawing/2014/main" id="{44848A11-34FF-4441-9074-0EFEE58F4636}"/>
              </a:ext>
            </a:extLst>
          </p:cNvPr>
          <p:cNvGraphicFramePr>
            <a:graphicFrameLocks/>
          </p:cNvGraphicFramePr>
          <p:nvPr>
            <p:extLst/>
          </p:nvPr>
        </p:nvGraphicFramePr>
        <p:xfrm>
          <a:off x="2147625" y="1889760"/>
          <a:ext cx="7896750" cy="4269745"/>
        </p:xfrm>
        <a:graphic>
          <a:graphicData uri="http://schemas.openxmlformats.org/drawingml/2006/table">
            <a:tbl>
              <a:tblPr firstRow="1" firstCol="1" bandRow="1">
                <a:tableStyleId>{21E4AEA4-8DFA-4A89-87EB-49C32662AFE0}</a:tableStyleId>
              </a:tblPr>
              <a:tblGrid>
                <a:gridCol w="3947307">
                  <a:extLst>
                    <a:ext uri="{9D8B030D-6E8A-4147-A177-3AD203B41FA5}">
                      <a16:colId xmlns:a16="http://schemas.microsoft.com/office/drawing/2014/main" val="2090857883"/>
                    </a:ext>
                  </a:extLst>
                </a:gridCol>
                <a:gridCol w="3949443">
                  <a:extLst>
                    <a:ext uri="{9D8B030D-6E8A-4147-A177-3AD203B41FA5}">
                      <a16:colId xmlns:a16="http://schemas.microsoft.com/office/drawing/2014/main" val="794469509"/>
                    </a:ext>
                  </a:extLst>
                </a:gridCol>
              </a:tblGrid>
              <a:tr h="391065">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Identificador Requisito Funcional</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Priorização</a:t>
                      </a:r>
                      <a:r>
                        <a:rPr lang="pt-BR" sz="1400" b="1" baseline="0" dirty="0">
                          <a:effectLst/>
                        </a:rPr>
                        <a:t> </a:t>
                      </a:r>
                      <a:r>
                        <a:rPr lang="pt-BR" sz="1400" b="1" dirty="0">
                          <a:effectLst/>
                        </a:rPr>
                        <a:t>Final</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78019671"/>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#01</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a:effectLst/>
                        </a:rPr>
                        <a:t>Deve ser feito</a:t>
                      </a:r>
                      <a:endParaRPr lang="pt-BR" sz="1400" b="1">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43251035"/>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#02</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400450"/>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#03</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16109326"/>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#04</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2702491"/>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#05</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325570782"/>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#06</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91793573"/>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#07</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07813600"/>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#08</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9064936"/>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#09</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Indiferente</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11006683"/>
                  </a:ext>
                </a:extLst>
              </a:tr>
              <a:tr h="36330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#10</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81330362"/>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RF#11</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a:effectLst/>
                        </a:rPr>
                        <a:t>Performance</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75844668"/>
                  </a:ext>
                </a:extLst>
              </a:tr>
              <a:tr h="319580">
                <a:tc>
                  <a:txBody>
                    <a:bodyPr/>
                    <a:lstStyle/>
                    <a:p>
                      <a:pPr algn="ctr">
                        <a:lnSpc>
                          <a:spcPts val="1200"/>
                        </a:lnSpc>
                        <a:spcAft>
                          <a:spcPts val="0"/>
                        </a:spcAft>
                      </a:pPr>
                      <a:endParaRPr lang="pt-BR" sz="1400" b="1" dirty="0">
                        <a:effectLst/>
                      </a:endParaRPr>
                    </a:p>
                    <a:p>
                      <a:pPr algn="ctr">
                        <a:lnSpc>
                          <a:spcPts val="1200"/>
                        </a:lnSpc>
                        <a:spcAft>
                          <a:spcPts val="0"/>
                        </a:spcAft>
                      </a:pPr>
                      <a:r>
                        <a:rPr lang="pt-BR" sz="1400" b="1" dirty="0">
                          <a:effectLst/>
                        </a:rPr>
                        <a:t>RF #12</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r>
                        <a:rPr lang="en-US" sz="1400" b="1" dirty="0" err="1">
                          <a:effectLst/>
                        </a:rPr>
                        <a:t>Deve</a:t>
                      </a:r>
                      <a:r>
                        <a:rPr lang="en-US" sz="1400" b="1" dirty="0">
                          <a:effectLst/>
                        </a:rPr>
                        <a:t> </a:t>
                      </a:r>
                      <a:r>
                        <a:rPr lang="en-US" sz="1400" b="1" dirty="0" err="1">
                          <a:effectLst/>
                        </a:rPr>
                        <a:t>ser</a:t>
                      </a:r>
                      <a:r>
                        <a:rPr lang="en-US" sz="1400" b="1" dirty="0">
                          <a:effectLst/>
                        </a:rPr>
                        <a:t> </a:t>
                      </a:r>
                      <a:r>
                        <a:rPr lang="en-US" sz="1400" b="1" dirty="0" err="1">
                          <a:effectLst/>
                        </a:rPr>
                        <a:t>feito</a:t>
                      </a:r>
                      <a:endParaRPr lang="pt-BR"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6986196"/>
                  </a:ext>
                </a:extLst>
              </a:tr>
            </a:tbl>
          </a:graphicData>
        </a:graphic>
      </p:graphicFrame>
    </p:spTree>
    <p:extLst>
      <p:ext uri="{BB962C8B-B14F-4D97-AF65-F5344CB8AC3E}">
        <p14:creationId xmlns:p14="http://schemas.microsoft.com/office/powerpoint/2010/main" val="135086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 – MOD01</a:t>
            </a:r>
          </a:p>
        </p:txBody>
      </p:sp>
      <p:sp>
        <p:nvSpPr>
          <p:cNvPr id="4" name="Espaço Reservado para Conteúdo 3">
            <a:extLst>
              <a:ext uri="{FF2B5EF4-FFF2-40B4-BE49-F238E27FC236}">
                <a16:creationId xmlns:a16="http://schemas.microsoft.com/office/drawing/2014/main" id="{46175FBD-80B2-41CB-916F-450D3D5CF7CA}"/>
              </a:ext>
            </a:extLst>
          </p:cNvPr>
          <p:cNvSpPr>
            <a:spLocks noGrp="1"/>
          </p:cNvSpPr>
          <p:nvPr>
            <p:ph idx="1"/>
          </p:nvPr>
        </p:nvSpPr>
        <p:spPr/>
        <p:txBody>
          <a:bodyPr/>
          <a:lstStyle/>
          <a:p>
            <a:endParaRPr lang="pt-BR"/>
          </a:p>
        </p:txBody>
      </p:sp>
      <p:pic>
        <p:nvPicPr>
          <p:cNvPr id="6" name="Picture 2" descr="caso de uso">
            <a:extLst>
              <a:ext uri="{FF2B5EF4-FFF2-40B4-BE49-F238E27FC236}">
                <a16:creationId xmlns:a16="http://schemas.microsoft.com/office/drawing/2014/main" id="{F9A15D18-716A-4372-A58B-335E0BFEC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3"/>
          <a:stretch>
            <a:fillRect/>
          </a:stretch>
        </p:blipFill>
        <p:spPr bwMode="auto">
          <a:xfrm>
            <a:off x="584197" y="1593140"/>
            <a:ext cx="11023606" cy="465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5125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AAC24-2000-4844-80B8-7034CCECB8F1}"/>
              </a:ext>
            </a:extLst>
          </p:cNvPr>
          <p:cNvSpPr>
            <a:spLocks noGrp="1"/>
          </p:cNvSpPr>
          <p:nvPr>
            <p:ph type="title"/>
          </p:nvPr>
        </p:nvSpPr>
        <p:spPr>
          <a:xfrm>
            <a:off x="1066800" y="127577"/>
            <a:ext cx="10058400" cy="1450757"/>
          </a:xfrm>
        </p:spPr>
        <p:txBody>
          <a:bodyPr/>
          <a:lstStyle/>
          <a:p>
            <a:pPr algn="ctr"/>
            <a:r>
              <a:rPr lang="pt-BR" dirty="0"/>
              <a:t>Porcentagem da documentação de caso de uso </a:t>
            </a:r>
          </a:p>
        </p:txBody>
      </p:sp>
      <p:graphicFrame>
        <p:nvGraphicFramePr>
          <p:cNvPr id="3" name="Tabela 2">
            <a:extLst>
              <a:ext uri="{FF2B5EF4-FFF2-40B4-BE49-F238E27FC236}">
                <a16:creationId xmlns:a16="http://schemas.microsoft.com/office/drawing/2014/main" id="{160B5660-4C63-4322-B964-6FE4F767D8E7}"/>
              </a:ext>
            </a:extLst>
          </p:cNvPr>
          <p:cNvGraphicFramePr>
            <a:graphicFrameLocks noGrp="1"/>
          </p:cNvGraphicFramePr>
          <p:nvPr>
            <p:extLst/>
          </p:nvPr>
        </p:nvGraphicFramePr>
        <p:xfrm>
          <a:off x="1687444" y="2316480"/>
          <a:ext cx="9298608" cy="20269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120120958"/>
                    </a:ext>
                  </a:extLst>
                </a:gridCol>
                <a:gridCol w="3422006">
                  <a:extLst>
                    <a:ext uri="{9D8B030D-6E8A-4147-A177-3AD203B41FA5}">
                      <a16:colId xmlns:a16="http://schemas.microsoft.com/office/drawing/2014/main" val="2778469573"/>
                    </a:ext>
                  </a:extLst>
                </a:gridCol>
                <a:gridCol w="3167269">
                  <a:extLst>
                    <a:ext uri="{9D8B030D-6E8A-4147-A177-3AD203B41FA5}">
                      <a16:colId xmlns:a16="http://schemas.microsoft.com/office/drawing/2014/main" val="3549247773"/>
                    </a:ext>
                  </a:extLst>
                </a:gridCol>
              </a:tblGrid>
              <a:tr h="370840">
                <a:tc>
                  <a:txBody>
                    <a:bodyPr/>
                    <a:lstStyle/>
                    <a:p>
                      <a:pPr algn="ctr"/>
                      <a:r>
                        <a:rPr lang="pt-BR" dirty="0"/>
                        <a:t>Caso de Uso</a:t>
                      </a:r>
                    </a:p>
                  </a:txBody>
                  <a:tcPr/>
                </a:tc>
                <a:tc>
                  <a:txBody>
                    <a:bodyPr/>
                    <a:lstStyle/>
                    <a:p>
                      <a:pPr algn="ctr"/>
                      <a:r>
                        <a:rPr lang="pt-BR" dirty="0"/>
                        <a:t>Equipe 1- (J. </a:t>
                      </a:r>
                      <a:r>
                        <a:rPr lang="pt-BR" dirty="0" err="1"/>
                        <a:t>Missaci</a:t>
                      </a:r>
                      <a:r>
                        <a:rPr lang="pt-BR" dirty="0"/>
                        <a:t> e </a:t>
                      </a:r>
                      <a:r>
                        <a:rPr lang="pt-BR" dirty="0" err="1"/>
                        <a:t>J.Corsi</a:t>
                      </a:r>
                      <a:r>
                        <a:rPr lang="pt-BR" dirty="0"/>
                        <a:t>) :</a:t>
                      </a:r>
                    </a:p>
                    <a:p>
                      <a:pPr algn="ctr"/>
                      <a:endParaRPr lang="pt-BR" dirty="0"/>
                    </a:p>
                    <a:p>
                      <a:pPr algn="ctr"/>
                      <a:r>
                        <a:rPr lang="pt-BR" dirty="0"/>
                        <a:t> Porcentagem </a:t>
                      </a:r>
                    </a:p>
                  </a:txBody>
                  <a:tcPr/>
                </a:tc>
                <a:tc>
                  <a:txBody>
                    <a:bodyPr/>
                    <a:lstStyle/>
                    <a:p>
                      <a:pPr algn="ctr"/>
                      <a:r>
                        <a:rPr lang="pt-BR" dirty="0"/>
                        <a:t>Equipe 2- (J. Pacheco, Pedro e </a:t>
                      </a:r>
                      <a:r>
                        <a:rPr lang="pt-BR" dirty="0" err="1"/>
                        <a:t>Heuler</a:t>
                      </a:r>
                      <a:r>
                        <a:rPr lang="pt-BR" dirty="0"/>
                        <a:t>):</a:t>
                      </a:r>
                    </a:p>
                    <a:p>
                      <a:pPr algn="ctr"/>
                      <a:r>
                        <a:rPr lang="pt-BR" dirty="0"/>
                        <a:t>Porcentagem </a:t>
                      </a:r>
                    </a:p>
                  </a:txBody>
                  <a:tcPr/>
                </a:tc>
                <a:extLst>
                  <a:ext uri="{0D108BD9-81ED-4DB2-BD59-A6C34878D82A}">
                    <a16:rowId xmlns:a16="http://schemas.microsoft.com/office/drawing/2014/main" val="2074252109"/>
                  </a:ext>
                </a:extLst>
              </a:tr>
              <a:tr h="370840">
                <a:tc>
                  <a:txBody>
                    <a:bodyPr/>
                    <a:lstStyle/>
                    <a:p>
                      <a:r>
                        <a:rPr lang="pt-BR" dirty="0"/>
                        <a:t>Diagrama Caso de Uso</a:t>
                      </a:r>
                    </a:p>
                  </a:txBody>
                  <a:tcPr/>
                </a:tc>
                <a:tc>
                  <a:txBody>
                    <a:bodyPr/>
                    <a:lstStyle/>
                    <a:p>
                      <a:pPr algn="ctr"/>
                      <a:r>
                        <a:rPr lang="pt-BR" dirty="0"/>
                        <a:t> 100%</a:t>
                      </a:r>
                    </a:p>
                  </a:txBody>
                  <a:tcPr/>
                </a:tc>
                <a:tc>
                  <a:txBody>
                    <a:bodyPr/>
                    <a:lstStyle/>
                    <a:p>
                      <a:pPr algn="ctr"/>
                      <a:r>
                        <a:rPr lang="pt-BR" dirty="0"/>
                        <a:t>100%</a:t>
                      </a:r>
                    </a:p>
                  </a:txBody>
                  <a:tcPr/>
                </a:tc>
                <a:extLst>
                  <a:ext uri="{0D108BD9-81ED-4DB2-BD59-A6C34878D82A}">
                    <a16:rowId xmlns:a16="http://schemas.microsoft.com/office/drawing/2014/main" val="1429138832"/>
                  </a:ext>
                </a:extLst>
              </a:tr>
              <a:tr h="370840">
                <a:tc>
                  <a:txBody>
                    <a:bodyPr/>
                    <a:lstStyle/>
                    <a:p>
                      <a:r>
                        <a:rPr lang="pt-BR" dirty="0"/>
                        <a:t>Documentação</a:t>
                      </a:r>
                    </a:p>
                  </a:txBody>
                  <a:tcPr/>
                </a:tc>
                <a:tc>
                  <a:txBody>
                    <a:bodyPr/>
                    <a:lstStyle/>
                    <a:p>
                      <a:pPr algn="ctr"/>
                      <a:r>
                        <a:rPr lang="pt-BR" dirty="0"/>
                        <a:t>90%</a:t>
                      </a:r>
                    </a:p>
                  </a:txBody>
                  <a:tcPr/>
                </a:tc>
                <a:tc>
                  <a:txBody>
                    <a:bodyPr/>
                    <a:lstStyle/>
                    <a:p>
                      <a:pPr algn="ctr"/>
                      <a:r>
                        <a:rPr lang="pt-BR" dirty="0"/>
                        <a:t>90%</a:t>
                      </a:r>
                    </a:p>
                  </a:txBody>
                  <a:tcPr/>
                </a:tc>
                <a:extLst>
                  <a:ext uri="{0D108BD9-81ED-4DB2-BD59-A6C34878D82A}">
                    <a16:rowId xmlns:a16="http://schemas.microsoft.com/office/drawing/2014/main" val="966584919"/>
                  </a:ext>
                </a:extLst>
              </a:tr>
              <a:tr h="370840">
                <a:tc>
                  <a:txBody>
                    <a:bodyPr/>
                    <a:lstStyle/>
                    <a:p>
                      <a:r>
                        <a:rPr lang="pt-BR" dirty="0"/>
                        <a:t>Protótipos </a:t>
                      </a:r>
                    </a:p>
                  </a:txBody>
                  <a:tcPr/>
                </a:tc>
                <a:tc>
                  <a:txBody>
                    <a:bodyPr/>
                    <a:lstStyle/>
                    <a:p>
                      <a:pPr algn="ctr"/>
                      <a:r>
                        <a:rPr lang="pt-BR" dirty="0"/>
                        <a:t>90%</a:t>
                      </a:r>
                    </a:p>
                  </a:txBody>
                  <a:tcPr/>
                </a:tc>
                <a:tc>
                  <a:txBody>
                    <a:bodyPr/>
                    <a:lstStyle/>
                    <a:p>
                      <a:pPr algn="ctr"/>
                      <a:r>
                        <a:rPr lang="pt-BR" dirty="0"/>
                        <a:t>70%</a:t>
                      </a:r>
                    </a:p>
                  </a:txBody>
                  <a:tcPr/>
                </a:tc>
                <a:extLst>
                  <a:ext uri="{0D108BD9-81ED-4DB2-BD59-A6C34878D82A}">
                    <a16:rowId xmlns:a16="http://schemas.microsoft.com/office/drawing/2014/main" val="86236435"/>
                  </a:ext>
                </a:extLst>
              </a:tr>
            </a:tbl>
          </a:graphicData>
        </a:graphic>
      </p:graphicFrame>
    </p:spTree>
    <p:extLst>
      <p:ext uri="{BB962C8B-B14F-4D97-AF65-F5344CB8AC3E}">
        <p14:creationId xmlns:p14="http://schemas.microsoft.com/office/powerpoint/2010/main" val="1181516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RF #01 - Cadastro Usuário</a:t>
            </a:r>
          </a:p>
          <a:p>
            <a:endParaRPr lang="pt-BR" dirty="0"/>
          </a:p>
        </p:txBody>
      </p:sp>
      <p:pic>
        <p:nvPicPr>
          <p:cNvPr id="4" name="Imagem 3"/>
          <p:cNvPicPr>
            <a:picLocks noChangeAspect="1"/>
          </p:cNvPicPr>
          <p:nvPr/>
        </p:nvPicPr>
        <p:blipFill rotWithShape="1">
          <a:blip r:embed="rId2"/>
          <a:srcRect l="3935" t="13539" r="76172" b="66651"/>
          <a:stretch/>
        </p:blipFill>
        <p:spPr>
          <a:xfrm>
            <a:off x="2774498" y="2509903"/>
            <a:ext cx="6643004" cy="3721080"/>
          </a:xfrm>
          <a:prstGeom prst="rect">
            <a:avLst/>
          </a:prstGeom>
        </p:spPr>
      </p:pic>
    </p:spTree>
    <p:extLst>
      <p:ext uri="{BB962C8B-B14F-4D97-AF65-F5344CB8AC3E}">
        <p14:creationId xmlns:p14="http://schemas.microsoft.com/office/powerpoint/2010/main" val="367693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br>
              <a:rPr lang="pt-BR" dirty="0"/>
            </a:br>
            <a:br>
              <a:rPr lang="pt-BR" dirty="0"/>
            </a:br>
            <a:r>
              <a:rPr lang="pt-BR" dirty="0"/>
              <a:t>Módulo 05 - Resultados dos Treinamentos.</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pelas ferramentas que englobam os resultados do usuário nos treinamento, com a disposição de ferramentas como: gestão de gasto e consumo calórico,atualização de peso, visualização de gráficos de medidas corporais e fadiga muscular.</a:t>
            </a:r>
          </a:p>
        </p:txBody>
      </p:sp>
    </p:spTree>
    <p:extLst>
      <p:ext uri="{BB962C8B-B14F-4D97-AF65-F5344CB8AC3E}">
        <p14:creationId xmlns:p14="http://schemas.microsoft.com/office/powerpoint/2010/main" val="10547354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a:buFont typeface="Arial" panose="020B0604020202020204" pitchFamily="34" charset="0"/>
              <a:buChar char="•"/>
            </a:pPr>
            <a:r>
              <a:rPr lang="pt-BR" b="1" dirty="0"/>
              <a:t> RF #05 – </a:t>
            </a:r>
            <a:r>
              <a:rPr lang="pt-BR" b="1" dirty="0" err="1"/>
              <a:t>Logar</a:t>
            </a:r>
            <a:r>
              <a:rPr lang="pt-BR" b="1" dirty="0"/>
              <a:t> no Sistema.</a:t>
            </a:r>
          </a:p>
        </p:txBody>
      </p:sp>
      <p:pic>
        <p:nvPicPr>
          <p:cNvPr id="7" name="Imagem 6">
            <a:extLst>
              <a:ext uri="{FF2B5EF4-FFF2-40B4-BE49-F238E27FC236}">
                <a16:creationId xmlns:a16="http://schemas.microsoft.com/office/drawing/2014/main" id="{B36207FB-6AC4-4AD8-8F4D-60B429092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98" y="2413692"/>
            <a:ext cx="10423604" cy="3455402"/>
          </a:xfrm>
          <a:prstGeom prst="rect">
            <a:avLst/>
          </a:prstGeom>
        </p:spPr>
      </p:pic>
    </p:spTree>
    <p:extLst>
      <p:ext uri="{BB962C8B-B14F-4D97-AF65-F5344CB8AC3E}">
        <p14:creationId xmlns:p14="http://schemas.microsoft.com/office/powerpoint/2010/main" val="2273226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RF #01 – Cadastro de Usuários</a:t>
            </a:r>
          </a:p>
          <a:p>
            <a:pPr>
              <a:buFont typeface="Arial" panose="020B0604020202020204" pitchFamily="34" charset="0"/>
              <a:buChar char="•"/>
            </a:pPr>
            <a:endParaRPr lang="pt-BR" b="1" dirty="0"/>
          </a:p>
          <a:p>
            <a:pPr>
              <a:buFont typeface="Arial" panose="020B0604020202020204" pitchFamily="34" charset="0"/>
              <a:buChar char="•"/>
            </a:pPr>
            <a:endParaRPr lang="pt-BR" b="1" dirty="0"/>
          </a:p>
          <a:p>
            <a:pPr>
              <a:buFont typeface="Arial" panose="020B0604020202020204" pitchFamily="34" charset="0"/>
              <a:buChar char="•"/>
            </a:pPr>
            <a:endParaRPr lang="pt-BR" b="1" dirty="0"/>
          </a:p>
          <a:p>
            <a:pPr marL="0" indent="0">
              <a:buNone/>
            </a:pPr>
            <a:endParaRPr lang="pt-BR" b="1" dirty="0"/>
          </a:p>
          <a:p>
            <a:pPr marL="0" indent="0">
              <a:buNone/>
            </a:pPr>
            <a:endParaRPr lang="pt-BR" b="1" dirty="0"/>
          </a:p>
          <a:p>
            <a:pPr marL="0" indent="0">
              <a:buNone/>
            </a:pPr>
            <a:endParaRPr lang="pt-BR" b="1"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59" t="474" r="23944" b="92104"/>
          <a:stretch/>
        </p:blipFill>
        <p:spPr bwMode="auto">
          <a:xfrm>
            <a:off x="1036319" y="4846884"/>
            <a:ext cx="10119361"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o Explicativo Retangular 4"/>
          <p:cNvSpPr/>
          <p:nvPr/>
        </p:nvSpPr>
        <p:spPr>
          <a:xfrm>
            <a:off x="4690818" y="3017968"/>
            <a:ext cx="2914335" cy="1570203"/>
          </a:xfrm>
          <a:prstGeom prst="wedgeRectCallout">
            <a:avLst/>
          </a:prstGeom>
          <a:noFill/>
          <a:ln w="28575">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dirty="0"/>
          </a:p>
        </p:txBody>
      </p:sp>
      <p:sp>
        <p:nvSpPr>
          <p:cNvPr id="6" name="CaixaDeTexto 5"/>
          <p:cNvSpPr txBox="1"/>
          <p:nvPr/>
        </p:nvSpPr>
        <p:spPr>
          <a:xfrm>
            <a:off x="4690816" y="3305092"/>
            <a:ext cx="2914337" cy="1107996"/>
          </a:xfrm>
          <a:prstGeom prst="rect">
            <a:avLst/>
          </a:prstGeom>
          <a:noFill/>
        </p:spPr>
        <p:txBody>
          <a:bodyPr wrap="square" rtlCol="0">
            <a:spAutoFit/>
          </a:bodyPr>
          <a:lstStyle/>
          <a:p>
            <a:pPr algn="ctr">
              <a:lnSpc>
                <a:spcPct val="150000"/>
              </a:lnSpc>
            </a:pPr>
            <a:r>
              <a:rPr lang="pt-BR" sz="1100" b="1" i="1" u="sng" dirty="0">
                <a:effectLst>
                  <a:outerShdw blurRad="38100" dist="38100" dir="2700000" algn="tl">
                    <a:srgbClr val="000000">
                      <a:alpha val="43137"/>
                    </a:srgbClr>
                  </a:outerShdw>
                </a:effectLst>
              </a:rPr>
              <a:t>CAMPOS EXTRAS PARA EDUCADOR FÍSICO:</a:t>
            </a:r>
            <a:endParaRPr lang="pt-BR" sz="1100" dirty="0"/>
          </a:p>
          <a:p>
            <a:pPr>
              <a:lnSpc>
                <a:spcPct val="150000"/>
              </a:lnSpc>
            </a:pPr>
            <a:r>
              <a:rPr lang="pt-BR" sz="1100" b="1" dirty="0"/>
              <a:t>-</a:t>
            </a:r>
            <a:r>
              <a:rPr lang="pt-BR" sz="1100" dirty="0"/>
              <a:t> </a:t>
            </a:r>
            <a:r>
              <a:rPr lang="pt-BR" sz="1100" b="1" dirty="0"/>
              <a:t>Foco</a:t>
            </a:r>
          </a:p>
          <a:p>
            <a:pPr>
              <a:lnSpc>
                <a:spcPct val="150000"/>
              </a:lnSpc>
            </a:pPr>
            <a:r>
              <a:rPr lang="pt-BR" sz="1100" b="1" dirty="0"/>
              <a:t>- Breve Descrição</a:t>
            </a:r>
          </a:p>
          <a:p>
            <a:pPr>
              <a:lnSpc>
                <a:spcPct val="150000"/>
              </a:lnSpc>
            </a:pPr>
            <a:r>
              <a:rPr lang="pt-BR" sz="1100" b="1" dirty="0"/>
              <a:t>- CREF(Cadastro Regional de Educador Físico).</a:t>
            </a:r>
          </a:p>
        </p:txBody>
      </p:sp>
      <p:sp>
        <p:nvSpPr>
          <p:cNvPr id="7" name="Texto Explicativo Retangular 6"/>
          <p:cNvSpPr/>
          <p:nvPr/>
        </p:nvSpPr>
        <p:spPr>
          <a:xfrm>
            <a:off x="7757455" y="3017969"/>
            <a:ext cx="2945687" cy="1570203"/>
          </a:xfrm>
          <a:prstGeom prst="wedgeRectCallout">
            <a:avLst/>
          </a:prstGeom>
          <a:noFill/>
          <a:ln w="28575" cap="flat" cmpd="sng" algn="ctr">
            <a:solidFill>
              <a:schemeClr val="accent5">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t-BR" dirty="0"/>
          </a:p>
        </p:txBody>
      </p:sp>
      <p:sp>
        <p:nvSpPr>
          <p:cNvPr id="9" name="Texto Explicativo Retangular 8"/>
          <p:cNvSpPr/>
          <p:nvPr/>
        </p:nvSpPr>
        <p:spPr>
          <a:xfrm>
            <a:off x="1555486" y="3017968"/>
            <a:ext cx="2923145" cy="1570203"/>
          </a:xfrm>
          <a:prstGeom prst="wedgeRectCallou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pt-BR" dirty="0"/>
          </a:p>
        </p:txBody>
      </p:sp>
      <p:sp>
        <p:nvSpPr>
          <p:cNvPr id="10" name="CaixaDeTexto 9"/>
          <p:cNvSpPr txBox="1"/>
          <p:nvPr/>
        </p:nvSpPr>
        <p:spPr>
          <a:xfrm>
            <a:off x="1566463" y="3643057"/>
            <a:ext cx="2912168" cy="320024"/>
          </a:xfrm>
          <a:prstGeom prst="rect">
            <a:avLst/>
          </a:prstGeom>
          <a:noFill/>
        </p:spPr>
        <p:txBody>
          <a:bodyPr wrap="square" rtlCol="0">
            <a:spAutoFit/>
          </a:bodyPr>
          <a:lstStyle/>
          <a:p>
            <a:pPr algn="ctr">
              <a:lnSpc>
                <a:spcPct val="150000"/>
              </a:lnSpc>
            </a:pPr>
            <a:r>
              <a:rPr lang="pt-BR" sz="1100" b="1" i="1" u="sng" dirty="0">
                <a:effectLst>
                  <a:outerShdw blurRad="38100" dist="38100" dir="2700000" algn="tl">
                    <a:srgbClr val="000000">
                      <a:alpha val="43137"/>
                    </a:srgbClr>
                  </a:outerShdw>
                </a:effectLst>
              </a:rPr>
              <a:t>Não há campos extras para essa modalidade</a:t>
            </a:r>
          </a:p>
        </p:txBody>
      </p:sp>
      <p:sp>
        <p:nvSpPr>
          <p:cNvPr id="15" name="CaixaDeTexto 14"/>
          <p:cNvSpPr txBox="1"/>
          <p:nvPr/>
        </p:nvSpPr>
        <p:spPr>
          <a:xfrm>
            <a:off x="7757455" y="3318051"/>
            <a:ext cx="2945687" cy="1177245"/>
          </a:xfrm>
          <a:prstGeom prst="rect">
            <a:avLst/>
          </a:prstGeom>
          <a:noFill/>
        </p:spPr>
        <p:txBody>
          <a:bodyPr wrap="square" rtlCol="0">
            <a:spAutoFit/>
          </a:bodyPr>
          <a:lstStyle/>
          <a:p>
            <a:pPr algn="ctr">
              <a:lnSpc>
                <a:spcPct val="150000"/>
              </a:lnSpc>
            </a:pPr>
            <a:r>
              <a:rPr lang="pt-BR" sz="1100" b="1" i="1" u="sng" dirty="0">
                <a:effectLst>
                  <a:outerShdw blurRad="38100" dist="38100" dir="2700000" algn="tl">
                    <a:srgbClr val="000000">
                      <a:alpha val="43137"/>
                    </a:srgbClr>
                  </a:outerShdw>
                </a:effectLst>
              </a:rPr>
              <a:t>CAMPOS EXTRAS PARA NUTRICIONISTA:</a:t>
            </a:r>
            <a:endParaRPr lang="pt-BR" sz="1200" dirty="0"/>
          </a:p>
          <a:p>
            <a:pPr>
              <a:lnSpc>
                <a:spcPct val="150000"/>
              </a:lnSpc>
            </a:pPr>
            <a:r>
              <a:rPr lang="pt-BR" sz="1200" b="1" dirty="0"/>
              <a:t>- Foco</a:t>
            </a:r>
          </a:p>
          <a:p>
            <a:pPr>
              <a:lnSpc>
                <a:spcPct val="150000"/>
              </a:lnSpc>
            </a:pPr>
            <a:r>
              <a:rPr lang="pt-BR" sz="1200" b="1" dirty="0"/>
              <a:t>- Breve Descrição</a:t>
            </a:r>
          </a:p>
          <a:p>
            <a:pPr>
              <a:lnSpc>
                <a:spcPct val="150000"/>
              </a:lnSpc>
            </a:pPr>
            <a:r>
              <a:rPr lang="pt-BR" sz="1200" b="1" dirty="0"/>
              <a:t>- CRN(Cadastro Regional de Nutricionistas).</a:t>
            </a:r>
          </a:p>
        </p:txBody>
      </p:sp>
    </p:spTree>
    <p:extLst>
      <p:ext uri="{BB962C8B-B14F-4D97-AF65-F5344CB8AC3E}">
        <p14:creationId xmlns:p14="http://schemas.microsoft.com/office/powerpoint/2010/main" val="4020390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a:buFont typeface="Arial" panose="020B0604020202020204" pitchFamily="34" charset="0"/>
              <a:buChar char="•"/>
            </a:pPr>
            <a:r>
              <a:rPr lang="pt-BR" b="1" dirty="0"/>
              <a:t> RF #01 - Cadastro de Usuário – (POPULAÇAO).</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72" y="2169622"/>
            <a:ext cx="8948057" cy="407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212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b="1" dirty="0"/>
              <a:t>RF #01  - Cadastro de Usuário – (NUTRICIONISTA).</a:t>
            </a:r>
          </a:p>
          <a:p>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528" y="2230675"/>
            <a:ext cx="8790945" cy="40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665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RF #01 - Cadastro de Usuário (EDUCADOR FÍSICO).</a:t>
            </a:r>
          </a:p>
          <a:p>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896" y="2276112"/>
            <a:ext cx="8692209" cy="3999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231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RF #07 - Recuperar senha</a:t>
            </a:r>
          </a:p>
          <a:p>
            <a:endParaRPr lang="pt-B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315" y="2219498"/>
            <a:ext cx="10359371" cy="40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699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RF #02 – Gestão de Administradores</a:t>
            </a:r>
          </a:p>
          <a:p>
            <a:endParaRPr lang="pt-BR" dirty="0"/>
          </a:p>
        </p:txBody>
      </p:sp>
      <p:pic>
        <p:nvPicPr>
          <p:cNvPr id="4" name="Imagem 3"/>
          <p:cNvPicPr>
            <a:picLocks noChangeAspect="1"/>
          </p:cNvPicPr>
          <p:nvPr/>
        </p:nvPicPr>
        <p:blipFill rotWithShape="1">
          <a:blip r:embed="rId2"/>
          <a:srcRect l="227" t="13434" r="71970" b="54596"/>
          <a:stretch/>
        </p:blipFill>
        <p:spPr>
          <a:xfrm>
            <a:off x="3305200" y="2465626"/>
            <a:ext cx="5581600" cy="3610212"/>
          </a:xfrm>
          <a:prstGeom prst="rect">
            <a:avLst/>
          </a:prstGeom>
        </p:spPr>
      </p:pic>
    </p:spTree>
    <p:extLst>
      <p:ext uri="{BB962C8B-B14F-4D97-AF65-F5344CB8AC3E}">
        <p14:creationId xmlns:p14="http://schemas.microsoft.com/office/powerpoint/2010/main" val="42461874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#02 – Gestão de Administradores (Listar Administradores Ativos)</a:t>
            </a:r>
          </a:p>
          <a:p>
            <a:endParaRPr lang="pt-B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836" y="2470651"/>
            <a:ext cx="7130328" cy="350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451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r>
              <a:rPr lang="pt-BR" b="1" dirty="0"/>
              <a:t>RF #02 – Gestão de Administradores (Adicionar Novos Administradores)</a:t>
            </a:r>
          </a:p>
          <a:p>
            <a:endParaRPr lang="pt-B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25" y="2261169"/>
            <a:ext cx="7695149" cy="371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3971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Casos de Uso </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RF #02 – Gestão de Administradores (Excluir Administradores)</a:t>
            </a:r>
          </a:p>
          <a:p>
            <a:endParaRPr lang="pt-B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315" y="2442754"/>
            <a:ext cx="7917370" cy="366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382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br>
              <a:rPr lang="pt-BR" dirty="0"/>
            </a:br>
            <a:r>
              <a:rPr lang="pt-BR" dirty="0"/>
              <a:t>Módulo 06 - Ferramentas Esportivas</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pelo conjunto de ferramentas esportivas destinadas principalmente à população geral, como guias de exercícios físicos e suplementos alimentares, gestão de passo a passo de exercícios, programas de treinamento prontos e testes psicológicos.</a:t>
            </a:r>
          </a:p>
        </p:txBody>
      </p:sp>
    </p:spTree>
    <p:extLst>
      <p:ext uri="{BB962C8B-B14F-4D97-AF65-F5344CB8AC3E}">
        <p14:creationId xmlns:p14="http://schemas.microsoft.com/office/powerpoint/2010/main" val="24782498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737360"/>
            <a:ext cx="10058400" cy="4023360"/>
          </a:xfrm>
        </p:spPr>
        <p:txBody>
          <a:bodyPr/>
          <a:lstStyle/>
          <a:p>
            <a:pPr lvl="1">
              <a:buFont typeface="Arial" panose="020B0604020202020204" pitchFamily="34" charset="0"/>
              <a:buChar char="•"/>
            </a:pPr>
            <a:r>
              <a:rPr lang="pt-BR" b="1" dirty="0"/>
              <a:t>Nome</a:t>
            </a:r>
            <a:r>
              <a:rPr lang="pt-BR" dirty="0"/>
              <a:t>: </a:t>
            </a:r>
            <a:r>
              <a:rPr lang="pt-BR" dirty="0" err="1"/>
              <a:t>Heuler</a:t>
            </a:r>
            <a:r>
              <a:rPr lang="pt-BR" dirty="0"/>
              <a:t> Reis</a:t>
            </a:r>
          </a:p>
          <a:p>
            <a:pPr lvl="1">
              <a:buFont typeface="Arial" panose="020B0604020202020204" pitchFamily="34" charset="0"/>
              <a:buChar char="•"/>
            </a:pPr>
            <a:endParaRPr lang="pt-BR" dirty="0"/>
          </a:p>
          <a:p>
            <a:pPr lvl="1">
              <a:buFont typeface="Arial" panose="020B0604020202020204" pitchFamily="34" charset="0"/>
              <a:buChar char="•"/>
            </a:pPr>
            <a:r>
              <a:rPr lang="pt-BR" b="1" dirty="0"/>
              <a:t>Papel exercido</a:t>
            </a:r>
            <a:r>
              <a:rPr lang="pt-BR" dirty="0"/>
              <a:t>: Analista</a:t>
            </a:r>
          </a:p>
          <a:p>
            <a:pPr lvl="1">
              <a:buFont typeface="Arial" panose="020B0604020202020204" pitchFamily="34" charset="0"/>
              <a:buChar char="•"/>
            </a:pPr>
            <a:endParaRPr lang="pt-BR" dirty="0"/>
          </a:p>
          <a:p>
            <a:pPr lvl="1">
              <a:buFont typeface="Arial" panose="020B0604020202020204" pitchFamily="34" charset="0"/>
              <a:buChar char="•"/>
            </a:pPr>
            <a:r>
              <a:rPr lang="pt-BR" b="1" dirty="0"/>
              <a:t>Atividades que trabalhou no Bimestre</a:t>
            </a:r>
            <a:r>
              <a:rPr lang="pt-BR" dirty="0"/>
              <a:t>: Elaboração do Documento de Visão, Requisitos Funcionais e na elaboração dos casos de uso Fale Conosco e Editar Informações Pessoais dentro do Documento de Casos de Uso.</a:t>
            </a:r>
          </a:p>
          <a:p>
            <a:pPr lvl="1">
              <a:buFont typeface="Arial" panose="020B0604020202020204" pitchFamily="34" charset="0"/>
              <a:buChar char="•"/>
            </a:pPr>
            <a:r>
              <a:rPr lang="pt-BR" dirty="0"/>
              <a:t> </a:t>
            </a:r>
            <a:r>
              <a:rPr lang="pt-BR" b="1" dirty="0"/>
              <a:t>Principais dificuldades</a:t>
            </a:r>
            <a:r>
              <a:rPr lang="pt-BR" dirty="0"/>
              <a:t>: Certas peculiaridades de formatação dos documentos e abstração totalmente efetiva das ideias do produto em alguns pontos. </a:t>
            </a:r>
          </a:p>
          <a:p>
            <a:pPr lvl="1">
              <a:buFont typeface="Arial" panose="020B0604020202020204" pitchFamily="34" charset="0"/>
              <a:buChar char="•"/>
            </a:pPr>
            <a:r>
              <a:rPr lang="pt-BR" b="1" dirty="0"/>
              <a:t>Sugestões</a:t>
            </a:r>
            <a:r>
              <a:rPr lang="pt-BR" dirty="0"/>
              <a:t> : Mais comunicação interna dentro do grupo.</a:t>
            </a:r>
          </a:p>
        </p:txBody>
      </p:sp>
    </p:spTree>
    <p:extLst>
      <p:ext uri="{BB962C8B-B14F-4D97-AF65-F5344CB8AC3E}">
        <p14:creationId xmlns:p14="http://schemas.microsoft.com/office/powerpoint/2010/main" val="1014981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737360"/>
            <a:ext cx="10058400" cy="4023360"/>
          </a:xfrm>
        </p:spPr>
        <p:txBody>
          <a:bodyPr/>
          <a:lstStyle/>
          <a:p>
            <a:pPr lvl="1">
              <a:buFont typeface="Arial" panose="020B0604020202020204" pitchFamily="34" charset="0"/>
              <a:buChar char="•"/>
            </a:pPr>
            <a:r>
              <a:rPr lang="pt-BR" b="1" dirty="0"/>
              <a:t>Nome</a:t>
            </a:r>
            <a:r>
              <a:rPr lang="pt-BR" dirty="0"/>
              <a:t>: João Victor Corsi Ferreira </a:t>
            </a:r>
          </a:p>
          <a:p>
            <a:pPr lvl="1">
              <a:buFont typeface="Arial" panose="020B0604020202020204" pitchFamily="34" charset="0"/>
              <a:buChar char="•"/>
            </a:pPr>
            <a:endParaRPr lang="pt-BR" dirty="0"/>
          </a:p>
          <a:p>
            <a:pPr lvl="1">
              <a:buFont typeface="Arial" panose="020B0604020202020204" pitchFamily="34" charset="0"/>
              <a:buChar char="•"/>
            </a:pPr>
            <a:r>
              <a:rPr lang="pt-BR" b="1" dirty="0"/>
              <a:t>Papel exercido</a:t>
            </a:r>
            <a:r>
              <a:rPr lang="pt-BR" dirty="0"/>
              <a:t>: Desenvolvedor</a:t>
            </a:r>
          </a:p>
          <a:p>
            <a:pPr lvl="1">
              <a:buFont typeface="Arial" panose="020B0604020202020204" pitchFamily="34" charset="0"/>
              <a:buChar char="•"/>
            </a:pPr>
            <a:endParaRPr lang="pt-BR" dirty="0"/>
          </a:p>
          <a:p>
            <a:pPr lvl="1">
              <a:buFont typeface="Arial" panose="020B0604020202020204" pitchFamily="34" charset="0"/>
              <a:buChar char="•"/>
            </a:pPr>
            <a:r>
              <a:rPr lang="pt-BR" b="1" dirty="0"/>
              <a:t>Atividades que trabalhou no Bimestre</a:t>
            </a:r>
            <a:r>
              <a:rPr lang="pt-BR" dirty="0"/>
              <a:t>: Documento de Visão, elaboração de logos, Documento de levantamento de requisitos, elaboração do template, organização da apresentação bimestral, UML caso de uso, Documentação do caso de uso e elaboração dos protótipos. </a:t>
            </a:r>
          </a:p>
          <a:p>
            <a:pPr lvl="1">
              <a:buFont typeface="Arial" panose="020B0604020202020204" pitchFamily="34" charset="0"/>
              <a:buChar char="•"/>
            </a:pPr>
            <a:endParaRPr lang="pt-BR" dirty="0"/>
          </a:p>
          <a:p>
            <a:pPr lvl="1">
              <a:buFont typeface="Arial" panose="020B0604020202020204" pitchFamily="34" charset="0"/>
              <a:buChar char="•"/>
            </a:pPr>
            <a:r>
              <a:rPr lang="pt-BR" dirty="0"/>
              <a:t> </a:t>
            </a:r>
            <a:r>
              <a:rPr lang="pt-BR" b="1" dirty="0"/>
              <a:t>Principais dificuldades</a:t>
            </a:r>
            <a:r>
              <a:rPr lang="pt-BR" dirty="0"/>
              <a:t>: Organização do grupo, elaboração do template e elaboração de alguns protótipos, como o “Sobre Nós”. </a:t>
            </a:r>
          </a:p>
          <a:p>
            <a:pPr lvl="1">
              <a:buFont typeface="Arial" panose="020B0604020202020204" pitchFamily="34" charset="0"/>
              <a:buChar char="•"/>
            </a:pPr>
            <a:endParaRPr lang="pt-BR" dirty="0"/>
          </a:p>
          <a:p>
            <a:pPr lvl="1">
              <a:buFont typeface="Arial" panose="020B0604020202020204" pitchFamily="34" charset="0"/>
              <a:buChar char="•"/>
            </a:pPr>
            <a:r>
              <a:rPr lang="pt-BR" b="1" dirty="0"/>
              <a:t>Sugestões</a:t>
            </a:r>
            <a:r>
              <a:rPr lang="pt-BR" dirty="0"/>
              <a:t> : Maior comprometimento de todos envolvidos no projeto. </a:t>
            </a:r>
          </a:p>
        </p:txBody>
      </p:sp>
    </p:spTree>
    <p:extLst>
      <p:ext uri="{BB962C8B-B14F-4D97-AF65-F5344CB8AC3E}">
        <p14:creationId xmlns:p14="http://schemas.microsoft.com/office/powerpoint/2010/main" val="23959394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lnSpc>
                <a:spcPct val="150000"/>
              </a:lnSpc>
              <a:buFont typeface="Arial" panose="020B0604020202020204" pitchFamily="34" charset="0"/>
              <a:buChar char="•"/>
            </a:pPr>
            <a:r>
              <a:rPr lang="pt-BR" b="1" dirty="0"/>
              <a:t>Nome: </a:t>
            </a:r>
            <a:r>
              <a:rPr lang="pt-BR" dirty="0"/>
              <a:t>João Victor Pacheco Oliveira.</a:t>
            </a:r>
          </a:p>
          <a:p>
            <a:pPr lvl="1">
              <a:lnSpc>
                <a:spcPct val="150000"/>
              </a:lnSpc>
              <a:buFont typeface="Arial" panose="020B0604020202020204" pitchFamily="34" charset="0"/>
              <a:buChar char="•"/>
            </a:pPr>
            <a:r>
              <a:rPr lang="pt-BR" b="1" dirty="0"/>
              <a:t>Papel exercido: </a:t>
            </a:r>
            <a:r>
              <a:rPr lang="pt-BR" dirty="0"/>
              <a:t>DBA</a:t>
            </a:r>
          </a:p>
          <a:p>
            <a:pPr lvl="1">
              <a:buFont typeface="Arial" panose="020B0604020202020204" pitchFamily="34" charset="0"/>
              <a:buChar char="•"/>
            </a:pPr>
            <a:r>
              <a:rPr lang="pt-BR" b="1" dirty="0"/>
              <a:t>Atividades que trabalhou no Bimestre: </a:t>
            </a:r>
            <a:r>
              <a:rPr lang="pt-BR" dirty="0"/>
              <a:t>Documento de Visão, Documento de Requisitos e Documento de Casos de uso.</a:t>
            </a:r>
          </a:p>
          <a:p>
            <a:pPr lvl="1">
              <a:buFont typeface="Arial" panose="020B0604020202020204" pitchFamily="34" charset="0"/>
              <a:buChar char="•"/>
            </a:pPr>
            <a:r>
              <a:rPr lang="pt-BR" b="1" dirty="0"/>
              <a:t> Principais dificuldades: </a:t>
            </a:r>
            <a:r>
              <a:rPr lang="pt-BR" dirty="0"/>
              <a:t>Diagrama de Caso de uso e nas tabelas do caso de uso.</a:t>
            </a:r>
          </a:p>
          <a:p>
            <a:pPr lvl="1">
              <a:lnSpc>
                <a:spcPct val="150000"/>
              </a:lnSpc>
              <a:buFont typeface="Arial" panose="020B0604020202020204" pitchFamily="34" charset="0"/>
              <a:buChar char="•"/>
            </a:pPr>
            <a:r>
              <a:rPr lang="pt-BR" b="1" dirty="0"/>
              <a:t>Sugestões: </a:t>
            </a:r>
            <a:r>
              <a:rPr lang="pt-BR" dirty="0"/>
              <a:t>Não há.</a:t>
            </a:r>
          </a:p>
        </p:txBody>
      </p:sp>
    </p:spTree>
    <p:extLst>
      <p:ext uri="{BB962C8B-B14F-4D97-AF65-F5344CB8AC3E}">
        <p14:creationId xmlns:p14="http://schemas.microsoft.com/office/powerpoint/2010/main" val="2897760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lnSpc>
                <a:spcPct val="150000"/>
              </a:lnSpc>
              <a:buFont typeface="Arial" panose="020B0604020202020204" pitchFamily="34" charset="0"/>
              <a:buChar char="•"/>
            </a:pPr>
            <a:r>
              <a:rPr lang="pt-BR" b="1" dirty="0"/>
              <a:t>Nome: </a:t>
            </a:r>
            <a:r>
              <a:rPr lang="pt-BR" dirty="0"/>
              <a:t>João Vitor Missaci Colombo</a:t>
            </a:r>
          </a:p>
          <a:p>
            <a:pPr lvl="1">
              <a:lnSpc>
                <a:spcPct val="150000"/>
              </a:lnSpc>
              <a:buFont typeface="Arial" panose="020B0604020202020204" pitchFamily="34" charset="0"/>
              <a:buChar char="•"/>
            </a:pPr>
            <a:r>
              <a:rPr lang="pt-BR" b="1" dirty="0"/>
              <a:t>Papel exercido: </a:t>
            </a:r>
            <a:r>
              <a:rPr lang="pt-BR" dirty="0"/>
              <a:t>DBA</a:t>
            </a:r>
          </a:p>
          <a:p>
            <a:pPr lvl="1">
              <a:lnSpc>
                <a:spcPct val="150000"/>
              </a:lnSpc>
              <a:buFont typeface="Arial" panose="020B0604020202020204" pitchFamily="34" charset="0"/>
              <a:buChar char="•"/>
            </a:pPr>
            <a:r>
              <a:rPr lang="pt-BR" b="1" dirty="0"/>
              <a:t>Atividades que trabalhou no Bimestre: </a:t>
            </a:r>
            <a:r>
              <a:rPr lang="pt-BR" dirty="0"/>
              <a:t>Documento de Visão, Documento de  Levantamento de Requisitos, UML Caso de Uso, Documento de Caso de Uso e Organização da Apresentação Bimestral do módulo 1.</a:t>
            </a:r>
          </a:p>
          <a:p>
            <a:pPr lvl="1">
              <a:lnSpc>
                <a:spcPct val="150000"/>
              </a:lnSpc>
              <a:buFont typeface="Arial" panose="020B0604020202020204" pitchFamily="34" charset="0"/>
              <a:buChar char="•"/>
            </a:pPr>
            <a:r>
              <a:rPr lang="pt-BR" b="1" dirty="0"/>
              <a:t> Principais dificuldades: </a:t>
            </a:r>
            <a:r>
              <a:rPr lang="pt-BR" dirty="0"/>
              <a:t>Organização do módulo.</a:t>
            </a:r>
          </a:p>
          <a:p>
            <a:pPr lvl="1">
              <a:lnSpc>
                <a:spcPct val="150000"/>
              </a:lnSpc>
              <a:buFont typeface="Arial" panose="020B0604020202020204" pitchFamily="34" charset="0"/>
              <a:buChar char="•"/>
            </a:pPr>
            <a:r>
              <a:rPr lang="pt-BR" b="1" dirty="0"/>
              <a:t>Sugestões: </a:t>
            </a:r>
            <a:r>
              <a:rPr lang="pt-BR" dirty="0"/>
              <a:t>Não há.</a:t>
            </a:r>
          </a:p>
        </p:txBody>
      </p:sp>
    </p:spTree>
    <p:extLst>
      <p:ext uri="{BB962C8B-B14F-4D97-AF65-F5344CB8AC3E}">
        <p14:creationId xmlns:p14="http://schemas.microsoft.com/office/powerpoint/2010/main" val="3785745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Apresentação dos envolvidos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lvl="1">
              <a:buFont typeface="Arial" panose="020B0604020202020204" pitchFamily="34" charset="0"/>
              <a:buChar char="•"/>
            </a:pPr>
            <a:r>
              <a:rPr lang="pt-BR" b="1" dirty="0"/>
              <a:t>Nome: </a:t>
            </a:r>
            <a:r>
              <a:rPr lang="pt-BR" dirty="0"/>
              <a:t>Pedro Araújo</a:t>
            </a:r>
          </a:p>
          <a:p>
            <a:pPr lvl="1">
              <a:lnSpc>
                <a:spcPct val="150000"/>
              </a:lnSpc>
              <a:buFont typeface="Arial" panose="020B0604020202020204" pitchFamily="34" charset="0"/>
              <a:buChar char="•"/>
            </a:pPr>
            <a:r>
              <a:rPr lang="pt-BR" b="1" dirty="0"/>
              <a:t>Papel exercido: </a:t>
            </a:r>
            <a:r>
              <a:rPr lang="pt-BR" dirty="0"/>
              <a:t>Desenvolvedor</a:t>
            </a:r>
          </a:p>
          <a:p>
            <a:pPr lvl="1">
              <a:lnSpc>
                <a:spcPct val="150000"/>
              </a:lnSpc>
              <a:buFont typeface="Arial" panose="020B0604020202020204" pitchFamily="34" charset="0"/>
              <a:buChar char="•"/>
            </a:pPr>
            <a:r>
              <a:rPr lang="pt-BR" b="1" dirty="0"/>
              <a:t>Atividades que trabalhou no Bimestre: </a:t>
            </a:r>
            <a:r>
              <a:rPr lang="pt-BR" dirty="0"/>
              <a:t>Elaboração do logo, elaboração do template, elaboração dos protótipos, documentação do caso de uso, documentação do requisitos funcionais.</a:t>
            </a:r>
          </a:p>
          <a:p>
            <a:pPr lvl="1">
              <a:lnSpc>
                <a:spcPct val="150000"/>
              </a:lnSpc>
              <a:buFont typeface="Arial" panose="020B0604020202020204" pitchFamily="34" charset="0"/>
              <a:buChar char="•"/>
            </a:pPr>
            <a:r>
              <a:rPr lang="pt-BR" b="1" dirty="0"/>
              <a:t> Principais dificuldades: </a:t>
            </a:r>
            <a:r>
              <a:rPr lang="pt-BR" dirty="0"/>
              <a:t>Elaboração do template, documentação dos casos de uso. </a:t>
            </a:r>
          </a:p>
          <a:p>
            <a:pPr lvl="1">
              <a:lnSpc>
                <a:spcPct val="150000"/>
              </a:lnSpc>
              <a:buFont typeface="Arial" panose="020B0604020202020204" pitchFamily="34" charset="0"/>
              <a:buChar char="•"/>
            </a:pPr>
            <a:r>
              <a:rPr lang="pt-BR" b="1" dirty="0"/>
              <a:t>Sugestões: </a:t>
            </a:r>
            <a:r>
              <a:rPr lang="pt-BR" dirty="0"/>
              <a:t>Não há.</a:t>
            </a:r>
          </a:p>
        </p:txBody>
      </p:sp>
    </p:spTree>
    <p:extLst>
      <p:ext uri="{BB962C8B-B14F-4D97-AF65-F5344CB8AC3E}">
        <p14:creationId xmlns:p14="http://schemas.microsoft.com/office/powerpoint/2010/main" val="35731452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pPr algn="ctr"/>
            <a:r>
              <a:rPr lang="pt-BR" dirty="0"/>
              <a:t>MOD01- </a:t>
            </a:r>
            <a:r>
              <a:rPr lang="pt-BR"/>
              <a:t>Notas </a:t>
            </a:r>
            <a:endParaRPr lang="pt-BR" dirty="0"/>
          </a:p>
        </p:txBody>
      </p:sp>
      <p:graphicFrame>
        <p:nvGraphicFramePr>
          <p:cNvPr id="7" name="Espaço Reservado para Conteúdo 6">
            <a:extLst>
              <a:ext uri="{FF2B5EF4-FFF2-40B4-BE49-F238E27FC236}">
                <a16:creationId xmlns:a16="http://schemas.microsoft.com/office/drawing/2014/main" id="{4EBECFC6-CF8C-4399-8D2D-E6D594B866F4}"/>
              </a:ext>
            </a:extLst>
          </p:cNvPr>
          <p:cNvGraphicFramePr>
            <a:graphicFrameLocks noGrp="1"/>
          </p:cNvGraphicFramePr>
          <p:nvPr>
            <p:ph idx="1"/>
            <p:extLst/>
          </p:nvPr>
        </p:nvGraphicFramePr>
        <p:xfrm>
          <a:off x="4017601" y="2136140"/>
          <a:ext cx="4156797" cy="2585720"/>
        </p:xfrm>
        <a:graphic>
          <a:graphicData uri="http://schemas.openxmlformats.org/drawingml/2006/table">
            <a:tbl>
              <a:tblPr firstRow="1" bandRow="1">
                <a:tableStyleId>{21E4AEA4-8DFA-4A89-87EB-49C32662AFE0}</a:tableStyleId>
              </a:tblPr>
              <a:tblGrid>
                <a:gridCol w="1838076">
                  <a:extLst>
                    <a:ext uri="{9D8B030D-6E8A-4147-A177-3AD203B41FA5}">
                      <a16:colId xmlns:a16="http://schemas.microsoft.com/office/drawing/2014/main" val="1672443767"/>
                    </a:ext>
                  </a:extLst>
                </a:gridCol>
                <a:gridCol w="2318721">
                  <a:extLst>
                    <a:ext uri="{9D8B030D-6E8A-4147-A177-3AD203B41FA5}">
                      <a16:colId xmlns:a16="http://schemas.microsoft.com/office/drawing/2014/main" val="3233988772"/>
                    </a:ext>
                  </a:extLst>
                </a:gridCol>
              </a:tblGrid>
              <a:tr h="0">
                <a:tc>
                  <a:txBody>
                    <a:bodyPr/>
                    <a:lstStyle/>
                    <a:p>
                      <a:r>
                        <a:rPr lang="pt-BR" dirty="0"/>
                        <a:t>Integrantes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dirty="0"/>
                        <a:t>Média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4944941"/>
                  </a:ext>
                </a:extLst>
              </a:tr>
              <a:tr h="370840">
                <a:tc>
                  <a:txBody>
                    <a:bodyPr/>
                    <a:lstStyle/>
                    <a:p>
                      <a:r>
                        <a:rPr lang="pt-BR" b="1" dirty="0"/>
                        <a:t>J. Pacheco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937737"/>
                  </a:ext>
                </a:extLst>
              </a:tr>
              <a:tr h="370840">
                <a:tc>
                  <a:txBody>
                    <a:bodyPr/>
                    <a:lstStyle/>
                    <a:p>
                      <a:r>
                        <a:rPr lang="pt-BR" b="1" dirty="0"/>
                        <a:t>J. </a:t>
                      </a:r>
                      <a:r>
                        <a:rPr lang="pt-BR" b="1" dirty="0" err="1">
                          <a:solidFill>
                            <a:schemeClr val="tx1"/>
                          </a:solidFill>
                        </a:rPr>
                        <a:t>Missaci</a:t>
                      </a:r>
                      <a:endParaRPr lang="pt-BR"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665567"/>
                  </a:ext>
                </a:extLst>
              </a:tr>
              <a:tr h="370840">
                <a:tc>
                  <a:txBody>
                    <a:bodyPr/>
                    <a:lstStyle/>
                    <a:p>
                      <a:r>
                        <a:rPr lang="pt-BR" b="1" dirty="0" err="1"/>
                        <a:t>J.Corsi</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6456076"/>
                  </a:ext>
                </a:extLst>
              </a:tr>
              <a:tr h="0">
                <a:tc>
                  <a:txBody>
                    <a:bodyPr/>
                    <a:lstStyle/>
                    <a:p>
                      <a:r>
                        <a:rPr lang="pt-BR" b="1" dirty="0" err="1"/>
                        <a:t>Heuler</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4.75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837166"/>
                  </a:ext>
                </a:extLst>
              </a:tr>
              <a:tr h="370840">
                <a:tc>
                  <a:txBody>
                    <a:bodyPr/>
                    <a:lstStyle/>
                    <a:p>
                      <a:r>
                        <a:rPr lang="pt-BR" b="1" dirty="0"/>
                        <a:t>Pedro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7.25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6825800"/>
                  </a:ext>
                </a:extLst>
              </a:tr>
              <a:tr h="370840">
                <a:tc>
                  <a:txBody>
                    <a:bodyPr/>
                    <a:lstStyle/>
                    <a:p>
                      <a:pPr algn="l"/>
                      <a:r>
                        <a:rPr lang="pt-BR" b="1" dirty="0"/>
                        <a:t>Grupo(Consenso)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804479"/>
                  </a:ext>
                </a:extLst>
              </a:tr>
            </a:tbl>
          </a:graphicData>
        </a:graphic>
      </p:graphicFrame>
    </p:spTree>
    <p:extLst>
      <p:ext uri="{BB962C8B-B14F-4D97-AF65-F5344CB8AC3E}">
        <p14:creationId xmlns:p14="http://schemas.microsoft.com/office/powerpoint/2010/main" val="3193850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02 – Rede Social</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r>
              <a:rPr lang="pt-BR" dirty="0"/>
              <a:t>Carolina Maria </a:t>
            </a:r>
            <a:r>
              <a:rPr lang="pt-BR" dirty="0" err="1"/>
              <a:t>Urtado</a:t>
            </a:r>
            <a:r>
              <a:rPr lang="pt-BR" dirty="0"/>
              <a:t> (DBA);</a:t>
            </a:r>
          </a:p>
          <a:p>
            <a:pPr>
              <a:buFont typeface="Arial" panose="020B0604020202020204" pitchFamily="34" charset="0"/>
              <a:buChar char="•"/>
            </a:pPr>
            <a:r>
              <a:rPr lang="pt-BR" dirty="0"/>
              <a:t>Douglas Tomé Neves (Desenvolvedor);</a:t>
            </a:r>
          </a:p>
          <a:p>
            <a:pPr>
              <a:buFont typeface="Arial" panose="020B0604020202020204" pitchFamily="34" charset="0"/>
              <a:buChar char="•"/>
            </a:pPr>
            <a:r>
              <a:rPr lang="pt-BR" dirty="0"/>
              <a:t>Eduardo de Sene Rodrigues (Desenvolvedor);</a:t>
            </a:r>
          </a:p>
          <a:p>
            <a:pPr>
              <a:buFont typeface="Arial" panose="020B0604020202020204" pitchFamily="34" charset="0"/>
              <a:buChar char="•"/>
            </a:pPr>
            <a:r>
              <a:rPr lang="pt-BR" dirty="0"/>
              <a:t>Isabella </a:t>
            </a:r>
            <a:r>
              <a:rPr lang="pt-BR" dirty="0" err="1"/>
              <a:t>Consentino</a:t>
            </a:r>
            <a:r>
              <a:rPr lang="pt-BR" dirty="0"/>
              <a:t> Silva (Analista);</a:t>
            </a:r>
          </a:p>
          <a:p>
            <a:pPr>
              <a:buFont typeface="Arial" panose="020B0604020202020204" pitchFamily="34" charset="0"/>
              <a:buChar char="•"/>
            </a:pPr>
            <a:r>
              <a:rPr lang="pt-BR" dirty="0"/>
              <a:t>Nathalia de Campos (DBA).</a:t>
            </a:r>
          </a:p>
        </p:txBody>
      </p:sp>
    </p:spTree>
    <p:extLst>
      <p:ext uri="{BB962C8B-B14F-4D97-AF65-F5344CB8AC3E}">
        <p14:creationId xmlns:p14="http://schemas.microsoft.com/office/powerpoint/2010/main" val="1882724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visão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marL="0" indent="0">
              <a:buNone/>
            </a:pPr>
            <a:endParaRPr lang="pt-BR" dirty="0"/>
          </a:p>
          <a:p>
            <a:pPr>
              <a:buFont typeface="Arial" panose="020B0604020202020204" pitchFamily="34" charset="0"/>
              <a:buChar char="•"/>
            </a:pPr>
            <a:endParaRPr lang="pt-B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927" y="1985555"/>
            <a:ext cx="6471106" cy="412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45876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requisitos</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p:txBody>
          <a:bodyPr/>
          <a:lstStyle/>
          <a:p>
            <a:pPr>
              <a:buFont typeface="Arial" panose="020B0604020202020204" pitchFamily="34" charset="0"/>
              <a:buChar char="•"/>
            </a:pPr>
            <a:r>
              <a:rPr lang="pt-BR" dirty="0"/>
              <a:t> </a:t>
            </a:r>
            <a:r>
              <a:rPr lang="pt-BR" b="1" dirty="0">
                <a:solidFill>
                  <a:schemeClr val="dk1"/>
                </a:solidFill>
                <a:cs typeface="Times New Roman" panose="02020603050405020304" pitchFamily="18" charset="0"/>
              </a:rPr>
              <a:t>RF #01 – Gestão de Mensagens </a:t>
            </a:r>
          </a:p>
          <a:p>
            <a:pPr marL="0" indent="0">
              <a:lnSpc>
                <a:spcPct val="150000"/>
              </a:lnSpc>
              <a:buNone/>
            </a:pPr>
            <a:r>
              <a:rPr lang="pt-BR" dirty="0">
                <a:solidFill>
                  <a:schemeClr val="dk1"/>
                </a:solidFill>
                <a:cs typeface="Times New Roman" panose="02020603050405020304" pitchFamily="18" charset="0"/>
              </a:rPr>
              <a:t>- Nesse requisito temos a gestão de mensagens para todos. </a:t>
            </a:r>
          </a:p>
          <a:p>
            <a:pPr marL="0" indent="0">
              <a:lnSpc>
                <a:spcPct val="150000"/>
              </a:lnSpc>
              <a:buNone/>
            </a:pPr>
            <a:r>
              <a:rPr lang="pt-BR" dirty="0">
                <a:solidFill>
                  <a:schemeClr val="dk1"/>
                </a:solidFill>
                <a:cs typeface="Times New Roman" panose="02020603050405020304" pitchFamily="18" charset="0"/>
              </a:rPr>
              <a:t>- Sendo assim, uma página que possibilitará uma caixa na qual será referida a mensagem especificada, em que o logado poderá editar, excluir ou enviar algum arquivo de foto (png, jpg, gif) para outro usuário.</a:t>
            </a:r>
            <a:endParaRPr lang="pt-BR" dirty="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4229889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#02 – Curtir Mensagens Publicadas </a:t>
            </a:r>
          </a:p>
          <a:p>
            <a:pPr>
              <a:lnSpc>
                <a:spcPct val="150000"/>
              </a:lnSpc>
            </a:pPr>
            <a:r>
              <a:rPr lang="pt-BR" dirty="0">
                <a:solidFill>
                  <a:schemeClr val="dk1"/>
                </a:solidFill>
                <a:cs typeface="Times New Roman" panose="02020603050405020304" pitchFamily="18" charset="0"/>
              </a:rPr>
              <a:t>- Este requisito se destina as curtidas inseridas em publicações específicas escolhidas por parte dos usuários;</a:t>
            </a:r>
          </a:p>
          <a:p>
            <a:pPr>
              <a:lnSpc>
                <a:spcPct val="150000"/>
              </a:lnSpc>
            </a:pPr>
            <a:r>
              <a:rPr lang="pt-BR" dirty="0">
                <a:solidFill>
                  <a:schemeClr val="dk1"/>
                </a:solidFill>
                <a:cs typeface="Times New Roman" panose="02020603050405020304" pitchFamily="18" charset="0"/>
              </a:rPr>
              <a:t>- O sistema mostrará a quantidade  de curtidas e os usuários responsáveis pelas mesmas mediante a publicação em questão;</a:t>
            </a:r>
          </a:p>
          <a:p>
            <a:pPr>
              <a:lnSpc>
                <a:spcPct val="150000"/>
              </a:lnSpc>
            </a:pPr>
            <a:r>
              <a:rPr lang="pt-BR" dirty="0">
                <a:solidFill>
                  <a:schemeClr val="dk1"/>
                </a:solidFill>
                <a:cs typeface="Times New Roman" panose="02020603050405020304" pitchFamily="18" charset="0"/>
              </a:rPr>
              <a:t>- O usuário logado, terá a opção de </a:t>
            </a:r>
            <a:r>
              <a:rPr lang="pt-BR" dirty="0" err="1">
                <a:solidFill>
                  <a:schemeClr val="dk1"/>
                </a:solidFill>
                <a:cs typeface="Times New Roman" panose="02020603050405020304" pitchFamily="18" charset="0"/>
              </a:rPr>
              <a:t>descurtir</a:t>
            </a:r>
            <a:r>
              <a:rPr lang="pt-BR" dirty="0">
                <a:solidFill>
                  <a:schemeClr val="dk1"/>
                </a:solidFill>
                <a:cs typeface="Times New Roman" panose="02020603050405020304" pitchFamily="18" charset="0"/>
              </a:rPr>
              <a:t> as publicações quando achar necessário.</a:t>
            </a: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73429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br>
              <a:rPr lang="pt-BR" dirty="0"/>
            </a:br>
            <a:r>
              <a:rPr lang="pt-BR" dirty="0"/>
              <a:t>Módulo 07 - Plano Alimentar/ Cardápio.</a:t>
            </a:r>
          </a:p>
        </p:txBody>
      </p:sp>
      <p:sp>
        <p:nvSpPr>
          <p:cNvPr id="3" name="Espaço Reservado para Conteúdo 2"/>
          <p:cNvSpPr>
            <a:spLocks noGrp="1"/>
          </p:cNvSpPr>
          <p:nvPr>
            <p:ph idx="1"/>
          </p:nvPr>
        </p:nvSpPr>
        <p:spPr/>
        <p:txBody>
          <a:bodyPr/>
          <a:lstStyle/>
          <a:p>
            <a:pPr algn="just">
              <a:buFont typeface="Arial" pitchFamily="34" charset="0"/>
              <a:buChar char="•"/>
            </a:pPr>
            <a:r>
              <a:rPr lang="pt-BR" dirty="0"/>
              <a:t> Módulo  responsável pela principal interação entre o profissional de nutrição e o usuário, sendo definidos o cardápio, devidamente escolhido tendo sua eficácia complementada com o auxílio de relatórios referentes as calorias consumidas por cardápio além de definir datas para consulta, com auxílio do Google </a:t>
            </a:r>
            <a:r>
              <a:rPr lang="pt-BR" dirty="0" err="1"/>
              <a:t>Calendar</a:t>
            </a:r>
            <a:r>
              <a:rPr lang="pt-BR" dirty="0"/>
              <a:t>.</a:t>
            </a:r>
          </a:p>
          <a:p>
            <a:endParaRPr lang="pt-BR" dirty="0"/>
          </a:p>
        </p:txBody>
      </p:sp>
    </p:spTree>
    <p:extLst>
      <p:ext uri="{BB962C8B-B14F-4D97-AF65-F5344CB8AC3E}">
        <p14:creationId xmlns:p14="http://schemas.microsoft.com/office/powerpoint/2010/main" val="3628047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a:t>
            </a:r>
            <a:r>
              <a:rPr lang="pt-BR" b="1" dirty="0">
                <a:solidFill>
                  <a:schemeClr val="dk1"/>
                </a:solidFill>
              </a:rPr>
              <a:t>RF #03 – Gestão de Comentário nas Mensagens Publicadas  </a:t>
            </a:r>
          </a:p>
          <a:p>
            <a:pPr>
              <a:lnSpc>
                <a:spcPct val="140000"/>
              </a:lnSpc>
              <a:buFontTx/>
              <a:buChar char="-"/>
            </a:pPr>
            <a:r>
              <a:rPr lang="pt-BR" dirty="0">
                <a:solidFill>
                  <a:schemeClr val="dk1"/>
                </a:solidFill>
              </a:rPr>
              <a:t> O propósito deste, se dá pela gestão de comentários nas publicações;</a:t>
            </a:r>
          </a:p>
          <a:p>
            <a:pPr>
              <a:lnSpc>
                <a:spcPct val="140000"/>
              </a:lnSpc>
              <a:buFontTx/>
              <a:buChar char="-"/>
            </a:pPr>
            <a:r>
              <a:rPr lang="pt-BR" dirty="0">
                <a:solidFill>
                  <a:schemeClr val="dk1"/>
                </a:solidFill>
              </a:rPr>
              <a:t> O usuário terá a opção de edição, exclusão e adição em detrimento das mesmas, permitindo assim, uma melhor interação do usuário no sistema.</a:t>
            </a: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23273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a:xfrm>
            <a:off x="1137139" y="1746738"/>
            <a:ext cx="10323342" cy="4689229"/>
          </a:xfrm>
        </p:spPr>
        <p:txBody>
          <a:bodyPr>
            <a:normAutofit fontScale="85000" lnSpcReduction="10000"/>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#04 –  Denunciar Mensagens Publicadas   </a:t>
            </a:r>
          </a:p>
          <a:p>
            <a:pPr>
              <a:lnSpc>
                <a:spcPct val="150000"/>
              </a:lnSpc>
              <a:buFontTx/>
              <a:buChar char="-"/>
            </a:pPr>
            <a:r>
              <a:rPr lang="pt-BR" dirty="0">
                <a:solidFill>
                  <a:schemeClr val="dk1"/>
                </a:solidFill>
              </a:rPr>
              <a:t> Este requisito possibilitará ao usuário fazer denúncias em comentários/publicações indevidas;</a:t>
            </a:r>
          </a:p>
          <a:p>
            <a:pPr>
              <a:lnSpc>
                <a:spcPct val="150000"/>
              </a:lnSpc>
              <a:buFontTx/>
              <a:buChar char="-"/>
            </a:pPr>
            <a:r>
              <a:rPr lang="pt-BR" dirty="0">
                <a:solidFill>
                  <a:schemeClr val="dk1"/>
                </a:solidFill>
              </a:rPr>
              <a:t> Para que isso ocorra, o mesmo deverá mostrar o motivo pelo qual a ação está sendo tomada:</a:t>
            </a:r>
          </a:p>
          <a:p>
            <a:pPr>
              <a:lnSpc>
                <a:spcPct val="150000"/>
              </a:lnSpc>
              <a:buFontTx/>
              <a:buChar char="-"/>
            </a:pPr>
            <a:r>
              <a:rPr lang="pt-BR" dirty="0">
                <a:solidFill>
                  <a:schemeClr val="dk1"/>
                </a:solidFill>
              </a:rPr>
              <a:t>1- O conteúdo não está relacionado ao tema do site; </a:t>
            </a:r>
          </a:p>
          <a:p>
            <a:pPr>
              <a:lnSpc>
                <a:spcPct val="150000"/>
              </a:lnSpc>
              <a:buFontTx/>
              <a:buChar char="-"/>
            </a:pPr>
            <a:r>
              <a:rPr lang="pt-BR" dirty="0">
                <a:solidFill>
                  <a:schemeClr val="dk1"/>
                </a:solidFill>
              </a:rPr>
              <a:t>2- O conteúdo é impróprio com apelo sexual; </a:t>
            </a:r>
          </a:p>
          <a:p>
            <a:pPr>
              <a:lnSpc>
                <a:spcPct val="150000"/>
              </a:lnSpc>
              <a:buFontTx/>
              <a:buChar char="-"/>
            </a:pPr>
            <a:r>
              <a:rPr lang="pt-BR" dirty="0">
                <a:solidFill>
                  <a:schemeClr val="dk1"/>
                </a:solidFill>
              </a:rPr>
              <a:t>3- O conteúdo é ofensivo ou proibido; </a:t>
            </a:r>
          </a:p>
          <a:p>
            <a:pPr>
              <a:lnSpc>
                <a:spcPct val="150000"/>
              </a:lnSpc>
              <a:buFontTx/>
              <a:buChar char="-"/>
            </a:pPr>
            <a:r>
              <a:rPr lang="pt-BR" dirty="0">
                <a:solidFill>
                  <a:schemeClr val="dk1"/>
                </a:solidFill>
              </a:rPr>
              <a:t>4- O conteúdo não deveria estar no site; </a:t>
            </a:r>
          </a:p>
          <a:p>
            <a:pPr>
              <a:lnSpc>
                <a:spcPct val="150000"/>
              </a:lnSpc>
              <a:buFontTx/>
              <a:buChar char="-"/>
            </a:pPr>
            <a:r>
              <a:rPr lang="pt-BR" dirty="0">
                <a:solidFill>
                  <a:schemeClr val="dk1"/>
                </a:solidFill>
              </a:rPr>
              <a:t>5- É spam;</a:t>
            </a:r>
          </a:p>
          <a:p>
            <a:pPr>
              <a:lnSpc>
                <a:spcPct val="150000"/>
              </a:lnSpc>
              <a:buFontTx/>
              <a:buChar char="-"/>
            </a:pPr>
            <a:r>
              <a:rPr lang="pt-BR" dirty="0">
                <a:solidFill>
                  <a:schemeClr val="dk1"/>
                </a:solidFill>
              </a:rPr>
              <a:t> 6- Outra opção</a:t>
            </a:r>
            <a:r>
              <a:rPr lang="pt-BR" dirty="0">
                <a:solidFill>
                  <a:schemeClr val="dk1"/>
                </a:solidFill>
                <a:cs typeface="Times New Roman" panose="02020603050405020304" pitchFamily="18" charset="0"/>
              </a:rPr>
              <a:t>. </a:t>
            </a:r>
            <a:endParaRPr lang="pt-BR" dirty="0">
              <a:cs typeface="Times New Roman" panose="02020603050405020304" pitchFamily="18" charset="0"/>
            </a:endParaRPr>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037683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#05 –  Autorizar Publicação de Mensagens  </a:t>
            </a:r>
          </a:p>
          <a:p>
            <a:pPr marL="0" indent="0">
              <a:lnSpc>
                <a:spcPct val="150000"/>
              </a:lnSpc>
              <a:buNone/>
            </a:pPr>
            <a:r>
              <a:rPr lang="pt-BR" dirty="0">
                <a:solidFill>
                  <a:schemeClr val="dk1"/>
                </a:solidFill>
                <a:cs typeface="Times New Roman" panose="02020603050405020304" pitchFamily="18" charset="0"/>
              </a:rPr>
              <a:t>- Neste requisito temos como intuito a publicação das mensagens sem a necessidade de uma autorização por parte do administrador na gestão das mesmas.</a:t>
            </a:r>
            <a:endParaRPr lang="pt-BR" dirty="0">
              <a:cs typeface="Times New Roman" panose="02020603050405020304" pitchFamily="18" charset="0"/>
            </a:endParaRPr>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1805882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#06 –Punir Usuário Denunciado</a:t>
            </a:r>
          </a:p>
          <a:p>
            <a:pPr>
              <a:lnSpc>
                <a:spcPct val="150000"/>
              </a:lnSpc>
              <a:buFontTx/>
              <a:buChar char="-"/>
            </a:pPr>
            <a:r>
              <a:rPr lang="pt-BR" dirty="0">
                <a:solidFill>
                  <a:schemeClr val="dk1"/>
                </a:solidFill>
                <a:cs typeface="Times New Roman" panose="02020603050405020304" pitchFamily="18" charset="0"/>
              </a:rPr>
              <a:t>As mensagens denunciadas serão requisitadas pelo gestor administrativo  através de uma página com uma “Listagem de Denúncias”;</a:t>
            </a:r>
          </a:p>
          <a:p>
            <a:pPr>
              <a:lnSpc>
                <a:spcPct val="150000"/>
              </a:lnSpc>
              <a:buFontTx/>
              <a:buChar char="-"/>
            </a:pPr>
            <a:r>
              <a:rPr lang="pt-BR" dirty="0">
                <a:solidFill>
                  <a:schemeClr val="dk1"/>
                </a:solidFill>
                <a:cs typeface="Times New Roman" panose="02020603050405020304" pitchFamily="18" charset="0"/>
              </a:rPr>
              <a:t>Possibilitando ao administrador, e somente ele, recorrer ao cancelamento ou forma de punição que será referida, demonstrando o tempo de banimento (quantidade de dias e data de liberação do usuário banido) e o motivo pelo qual a ação está sendo tomada;</a:t>
            </a:r>
          </a:p>
          <a:p>
            <a:pPr marL="0" indent="0">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501392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#07 – Gestão de Orientações</a:t>
            </a:r>
          </a:p>
          <a:p>
            <a:pPr>
              <a:lnSpc>
                <a:spcPct val="150000"/>
              </a:lnSpc>
              <a:buFontTx/>
              <a:buChar char="-"/>
            </a:pPr>
            <a:r>
              <a:rPr lang="pt-BR" dirty="0">
                <a:solidFill>
                  <a:schemeClr val="dk1"/>
                </a:solidFill>
                <a:cs typeface="Times New Roman" panose="02020603050405020304" pitchFamily="18" charset="0"/>
              </a:rPr>
              <a:t>Acima da página teremos uma opção representada através do símbolo de peso (halter) simbolizando o educador físico, juntamente, a dois talheres representando a nutrição. </a:t>
            </a:r>
          </a:p>
          <a:p>
            <a:pPr>
              <a:lnSpc>
                <a:spcPct val="150000"/>
              </a:lnSpc>
              <a:buFontTx/>
              <a:buChar char="-"/>
            </a:pPr>
            <a:r>
              <a:rPr lang="pt-BR" dirty="0">
                <a:solidFill>
                  <a:schemeClr val="dk1"/>
                </a:solidFill>
                <a:cs typeface="Times New Roman" panose="02020603050405020304" pitchFamily="18" charset="0"/>
              </a:rPr>
              <a:t>Assim, o usuário poderá escolher entre  as orientações nutricionais ou físicas que serão especificadas ;</a:t>
            </a: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660405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#08 – Gestão de Dicas </a:t>
            </a:r>
          </a:p>
          <a:p>
            <a:pPr marL="0" indent="0">
              <a:lnSpc>
                <a:spcPct val="150000"/>
              </a:lnSpc>
              <a:buNone/>
            </a:pPr>
            <a:r>
              <a:rPr lang="pt-BR" dirty="0">
                <a:solidFill>
                  <a:schemeClr val="dk1"/>
                </a:solidFill>
              </a:rPr>
              <a:t>- As dicas se localizarão abaixo das publicações referentes as orientações, a partir dos filtros existentes.</a:t>
            </a:r>
            <a:endParaRPr lang="pt-BR" dirty="0"/>
          </a:p>
          <a:p>
            <a:pPr marL="0" indent="0">
              <a:lnSpc>
                <a:spcPct val="150000"/>
              </a:lnSpc>
              <a:buNone/>
            </a:pP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788928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 </a:t>
            </a:r>
            <a:r>
              <a:rPr lang="pt-BR" b="1" dirty="0">
                <a:solidFill>
                  <a:schemeClr val="dk1"/>
                </a:solidFill>
                <a:cs typeface="Times New Roman" panose="02020603050405020304" pitchFamily="18" charset="0"/>
              </a:rPr>
              <a:t> RF #09 – Notificações </a:t>
            </a:r>
          </a:p>
          <a:p>
            <a:pPr>
              <a:lnSpc>
                <a:spcPct val="150000"/>
              </a:lnSpc>
              <a:buFontTx/>
              <a:buChar char="-"/>
            </a:pPr>
            <a:r>
              <a:rPr lang="pt-BR" dirty="0">
                <a:solidFill>
                  <a:schemeClr val="dk1"/>
                </a:solidFill>
                <a:cs typeface="Times New Roman" panose="02020603050405020304" pitchFamily="18" charset="0"/>
              </a:rPr>
              <a:t>Neste, os usuários receberam em seus perfis pessoais, notificações referentes a movimentações nas contas dos mesmos;</a:t>
            </a:r>
          </a:p>
          <a:p>
            <a:pPr>
              <a:lnSpc>
                <a:spcPct val="150000"/>
              </a:lnSpc>
              <a:buFontTx/>
              <a:buChar char="-"/>
            </a:pPr>
            <a:r>
              <a:rPr lang="pt-BR" dirty="0">
                <a:solidFill>
                  <a:schemeClr val="dk1"/>
                </a:solidFill>
                <a:cs typeface="Times New Roman" panose="02020603050405020304" pitchFamily="18" charset="0"/>
              </a:rPr>
              <a:t> Isto é, comentários feitos, publicações que curtiram, por parte da interação que estará sendo feita na rede.</a:t>
            </a:r>
            <a:endParaRPr lang="pt-BR" dirty="0">
              <a:solidFill>
                <a:schemeClr val="dk1"/>
              </a:solidFill>
              <a:latin typeface="Times New Roman" panose="02020603050405020304" pitchFamily="18" charset="0"/>
              <a:cs typeface="Times New Roman" panose="02020603050405020304" pitchFamily="18" charset="0"/>
            </a:endParaRPr>
          </a:p>
          <a:p>
            <a:pPr marL="0" indent="0">
              <a:buNone/>
            </a:pPr>
            <a:endParaRPr lang="pt-BR" b="1" dirty="0">
              <a:cs typeface="Times New Roman" panose="02020603050405020304" pitchFamily="18" charset="0"/>
            </a:endParaRP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960863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requisitos</a:t>
            </a:r>
          </a:p>
        </p:txBody>
      </p:sp>
      <p:graphicFrame>
        <p:nvGraphicFramePr>
          <p:cNvPr id="10" name="Espaço Reservado para Conteúdo 9"/>
          <p:cNvGraphicFramePr>
            <a:graphicFrameLocks noGrp="1"/>
          </p:cNvGraphicFramePr>
          <p:nvPr>
            <p:ph idx="1"/>
            <p:extLst/>
          </p:nvPr>
        </p:nvGraphicFramePr>
        <p:xfrm>
          <a:off x="2901142" y="2111429"/>
          <a:ext cx="6916189" cy="4055230"/>
        </p:xfrm>
        <a:graphic>
          <a:graphicData uri="http://schemas.openxmlformats.org/drawingml/2006/table">
            <a:tbl>
              <a:tblPr firstRow="1" firstCol="1" bandRow="1">
                <a:tableStyleId>{21E4AEA4-8DFA-4A89-87EB-49C32662AFE0}</a:tableStyleId>
              </a:tblPr>
              <a:tblGrid>
                <a:gridCol w="3457159">
                  <a:extLst>
                    <a:ext uri="{9D8B030D-6E8A-4147-A177-3AD203B41FA5}">
                      <a16:colId xmlns:a16="http://schemas.microsoft.com/office/drawing/2014/main" val="4083861661"/>
                    </a:ext>
                  </a:extLst>
                </a:gridCol>
                <a:gridCol w="3459030">
                  <a:extLst>
                    <a:ext uri="{9D8B030D-6E8A-4147-A177-3AD203B41FA5}">
                      <a16:colId xmlns:a16="http://schemas.microsoft.com/office/drawing/2014/main" val="3931047911"/>
                    </a:ext>
                  </a:extLst>
                </a:gridCol>
              </a:tblGrid>
              <a:tr h="1007918">
                <a:tc>
                  <a:txBody>
                    <a:bodyPr/>
                    <a:lstStyle/>
                    <a:p>
                      <a:pPr algn="ctr">
                        <a:lnSpc>
                          <a:spcPts val="1200"/>
                        </a:lnSpc>
                        <a:spcAft>
                          <a:spcPts val="0"/>
                        </a:spcAft>
                      </a:pPr>
                      <a:endParaRPr lang="pt-BR" sz="2000" dirty="0">
                        <a:effectLst/>
                      </a:endParaRPr>
                    </a:p>
                    <a:p>
                      <a:pPr algn="ctr">
                        <a:lnSpc>
                          <a:spcPts val="1200"/>
                        </a:lnSpc>
                        <a:spcAft>
                          <a:spcPts val="0"/>
                        </a:spcAft>
                      </a:pPr>
                      <a:endParaRPr lang="pt-BR" sz="2000" dirty="0">
                        <a:effectLst/>
                      </a:endParaRPr>
                    </a:p>
                    <a:p>
                      <a:pPr algn="ctr">
                        <a:lnSpc>
                          <a:spcPts val="1200"/>
                        </a:lnSpc>
                        <a:spcAft>
                          <a:spcPts val="0"/>
                        </a:spcAft>
                      </a:pPr>
                      <a:r>
                        <a:rPr lang="pt-BR" sz="2000" dirty="0">
                          <a:effectLst/>
                        </a:rPr>
                        <a:t>Identificador Requisito </a:t>
                      </a:r>
                    </a:p>
                    <a:p>
                      <a:pPr algn="ctr">
                        <a:lnSpc>
                          <a:spcPts val="1200"/>
                        </a:lnSpc>
                        <a:spcAft>
                          <a:spcPts val="0"/>
                        </a:spcAft>
                      </a:pPr>
                      <a:endParaRPr lang="pt-BR" sz="2000" dirty="0">
                        <a:effectLst/>
                      </a:endParaRPr>
                    </a:p>
                    <a:p>
                      <a:pPr algn="ctr">
                        <a:lnSpc>
                          <a:spcPts val="1200"/>
                        </a:lnSpc>
                        <a:spcAft>
                          <a:spcPts val="0"/>
                        </a:spcAft>
                      </a:pPr>
                      <a:r>
                        <a:rPr lang="pt-BR" sz="2000" dirty="0">
                          <a:effectLst/>
                        </a:rPr>
                        <a:t>Funcional</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pt-BR" sz="2000" dirty="0">
                        <a:effectLst/>
                      </a:endParaRPr>
                    </a:p>
                    <a:p>
                      <a:pPr algn="ctr">
                        <a:lnSpc>
                          <a:spcPts val="1200"/>
                        </a:lnSpc>
                        <a:spcAft>
                          <a:spcPts val="0"/>
                        </a:spcAft>
                      </a:pPr>
                      <a:endParaRPr lang="pt-BR" sz="2000" dirty="0">
                        <a:effectLst/>
                      </a:endParaRPr>
                    </a:p>
                    <a:p>
                      <a:pPr algn="ctr">
                        <a:lnSpc>
                          <a:spcPts val="1200"/>
                        </a:lnSpc>
                        <a:spcAft>
                          <a:spcPts val="0"/>
                        </a:spcAft>
                      </a:pPr>
                      <a:r>
                        <a:rPr lang="pt-BR" sz="2000" dirty="0">
                          <a:effectLst/>
                        </a:rPr>
                        <a:t>Priorização</a:t>
                      </a:r>
                    </a:p>
                    <a:p>
                      <a:pPr algn="ctr">
                        <a:lnSpc>
                          <a:spcPts val="1200"/>
                        </a:lnSpc>
                        <a:spcAft>
                          <a:spcPts val="0"/>
                        </a:spcAft>
                      </a:pPr>
                      <a:endParaRPr lang="pt-BR" sz="2000" dirty="0">
                        <a:effectLst/>
                      </a:endParaRPr>
                    </a:p>
                    <a:p>
                      <a:pPr algn="ctr">
                        <a:lnSpc>
                          <a:spcPts val="1200"/>
                        </a:lnSpc>
                        <a:spcAft>
                          <a:spcPts val="0"/>
                        </a:spcAft>
                      </a:pPr>
                      <a:r>
                        <a:rPr lang="pt-BR" sz="2000" dirty="0">
                          <a:effectLst/>
                        </a:rPr>
                        <a:t>Final</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08267846"/>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#01</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40771826"/>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#02</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Atrativo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56629501"/>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#03</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66761537"/>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#04</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316735"/>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#05</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24433470"/>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#06</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17192484"/>
                  </a:ext>
                </a:extLst>
              </a:tr>
              <a:tr h="359528">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#07</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50953703"/>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#08</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0297441"/>
                  </a:ext>
                </a:extLst>
              </a:tr>
              <a:tr h="335973">
                <a:tc>
                  <a:txBody>
                    <a:bodyPr/>
                    <a:lstStyle/>
                    <a:p>
                      <a:pPr algn="ctr">
                        <a:lnSpc>
                          <a:spcPts val="1200"/>
                        </a:lnSpc>
                        <a:spcAft>
                          <a:spcPts val="0"/>
                        </a:spcAft>
                      </a:pPr>
                      <a:endParaRPr lang="pt-BR" sz="2000" dirty="0">
                        <a:effectLst/>
                      </a:endParaRPr>
                    </a:p>
                    <a:p>
                      <a:pPr algn="ctr">
                        <a:lnSpc>
                          <a:spcPts val="1200"/>
                        </a:lnSpc>
                        <a:spcAft>
                          <a:spcPts val="0"/>
                        </a:spcAft>
                      </a:pPr>
                      <a:r>
                        <a:rPr lang="pt-BR" sz="2000" dirty="0">
                          <a:effectLst/>
                        </a:rPr>
                        <a:t>RF #09</a:t>
                      </a:r>
                      <a:endParaRPr lang="pt-BR"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lnSpc>
                          <a:spcPts val="1200"/>
                        </a:lnSpc>
                        <a:spcAft>
                          <a:spcPts val="0"/>
                        </a:spcAft>
                      </a:pPr>
                      <a:endParaRPr lang="en-US" sz="2000" dirty="0">
                        <a:effectLst/>
                      </a:endParaRPr>
                    </a:p>
                    <a:p>
                      <a:pPr algn="ctr">
                        <a:lnSpc>
                          <a:spcPts val="1200"/>
                        </a:lnSpc>
                        <a:spcAft>
                          <a:spcPts val="0"/>
                        </a:spcAft>
                      </a:pPr>
                      <a:r>
                        <a:rPr lang="en-US" sz="2000" dirty="0">
                          <a:effectLst/>
                        </a:rPr>
                        <a:t>Deve ser feito</a:t>
                      </a:r>
                      <a:endParaRPr lang="pt-BR"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91236242"/>
                  </a:ext>
                </a:extLst>
              </a:tr>
            </a:tbl>
          </a:graphicData>
        </a:graphic>
      </p:graphicFrame>
    </p:spTree>
    <p:extLst>
      <p:ext uri="{BB962C8B-B14F-4D97-AF65-F5344CB8AC3E}">
        <p14:creationId xmlns:p14="http://schemas.microsoft.com/office/powerpoint/2010/main" val="4094246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066" y="2945763"/>
            <a:ext cx="11212005" cy="1954482"/>
          </a:xfrm>
        </p:spPr>
      </p:pic>
    </p:spTree>
    <p:extLst>
      <p:ext uri="{BB962C8B-B14F-4D97-AF65-F5344CB8AC3E}">
        <p14:creationId xmlns:p14="http://schemas.microsoft.com/office/powerpoint/2010/main" val="22326615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Documento de Casos de Uso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759" y="1805354"/>
            <a:ext cx="5552923" cy="3840896"/>
          </a:xfrm>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682" y="1805354"/>
            <a:ext cx="5534952" cy="4266836"/>
          </a:xfrm>
          <a:prstGeom prst="rect">
            <a:avLst/>
          </a:prstGeom>
        </p:spPr>
      </p:pic>
    </p:spTree>
    <p:extLst>
      <p:ext uri="{BB962C8B-B14F-4D97-AF65-F5344CB8AC3E}">
        <p14:creationId xmlns:p14="http://schemas.microsoft.com/office/powerpoint/2010/main" val="3935310302"/>
      </p:ext>
    </p:extLst>
  </p:cSld>
  <p:clrMapOvr>
    <a:masterClrMapping/>
  </p:clrMapOvr>
</p:sld>
</file>

<file path=ppt/theme/theme1.xml><?xml version="1.0" encoding="utf-8"?>
<a:theme xmlns:a="http://schemas.openxmlformats.org/drawingml/2006/main" name="Retrospectiva">
  <a:themeElements>
    <a:clrScheme name="Personalizada 1">
      <a:dk1>
        <a:srgbClr val="000000"/>
      </a:dk1>
      <a:lt1>
        <a:sysClr val="window" lastClr="FFFFFF"/>
      </a:lt1>
      <a:dk2>
        <a:srgbClr val="637052"/>
      </a:dk2>
      <a:lt2>
        <a:srgbClr val="CCDDEA"/>
      </a:lt2>
      <a:accent1>
        <a:srgbClr val="AD1F1F"/>
      </a:accent1>
      <a:accent2>
        <a:srgbClr val="2F426A"/>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247</TotalTime>
  <Words>11821</Words>
  <Application>Microsoft Office PowerPoint</Application>
  <PresentationFormat>Widescreen</PresentationFormat>
  <Paragraphs>1595</Paragraphs>
  <Slides>354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354</vt:i4>
      </vt:variant>
    </vt:vector>
  </HeadingPairs>
  <TitlesOfParts>
    <vt:vector size="360" baseType="lpstr">
      <vt:lpstr>Arial</vt:lpstr>
      <vt:lpstr>Calibri</vt:lpstr>
      <vt:lpstr>Calibri Light</vt:lpstr>
      <vt:lpstr>Times New Roman</vt:lpstr>
      <vt:lpstr>Wingdings</vt:lpstr>
      <vt:lpstr>Retrospectiva</vt:lpstr>
      <vt:lpstr>Apresentação do PowerPoint</vt:lpstr>
      <vt:lpstr>Termo de Abertura - Objetivo</vt:lpstr>
      <vt:lpstr> Módulo 01- Usuários</vt:lpstr>
      <vt:lpstr> Módulo 02 - Rede Social Mais Saúde São João</vt:lpstr>
      <vt:lpstr>Módulo 03 - Checkups (Educador Físico)</vt:lpstr>
      <vt:lpstr>Módulo 04 - Treinos (Educador Físico)</vt:lpstr>
      <vt:lpstr>  Módulo 05 - Resultados dos Treinamentos.</vt:lpstr>
      <vt:lpstr> Módulo 06 - Ferramentas Esportivas</vt:lpstr>
      <vt:lpstr> Módulo 07 - Plano Alimentar/ Cardápio.</vt:lpstr>
      <vt:lpstr>Módulo 08 - Diário de bordo nutricional</vt:lpstr>
      <vt:lpstr>Módulo 09 – Ferramentas Nutricionais </vt:lpstr>
      <vt:lpstr>Público Alvo</vt:lpstr>
      <vt:lpstr>Template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Logos mais votados</vt:lpstr>
      <vt:lpstr>Logos mais votados</vt:lpstr>
      <vt:lpstr>Logos mais votados</vt:lpstr>
      <vt:lpstr>Logo Vencedor</vt:lpstr>
      <vt:lpstr>Módulo 01- Usuários</vt:lpstr>
      <vt:lpstr>Documento de visão: Imagem de Perspectiva – MOD01</vt:lpstr>
      <vt:lpstr>Documento de requisitos</vt:lpstr>
      <vt:lpstr>Documento de requisitos</vt:lpstr>
      <vt:lpstr>Documento de requisitos </vt:lpstr>
      <vt:lpstr>Documento de requisitos</vt:lpstr>
      <vt:lpstr>Documento de requisitos</vt:lpstr>
      <vt:lpstr>Documento de requisitos</vt:lpstr>
      <vt:lpstr>Documento de requisitos</vt:lpstr>
      <vt:lpstr>Documento de requisitos</vt:lpstr>
      <vt:lpstr>Apresentação do PowerPoint</vt:lpstr>
      <vt:lpstr>Documento de requisitos</vt:lpstr>
      <vt:lpstr>Documento de requisitos</vt:lpstr>
      <vt:lpstr>Documento de requisitos</vt:lpstr>
      <vt:lpstr>Documento de requisitos </vt:lpstr>
      <vt:lpstr>Média dos requisitos</vt:lpstr>
      <vt:lpstr>Documento de Casos de Uso – MOD01</vt:lpstr>
      <vt:lpstr>Porcentagem da documentação de caso de uso </vt:lpstr>
      <vt:lpstr>Documento de Casos de Uso</vt:lpstr>
      <vt:lpstr>Documento de Casos de Uso </vt:lpstr>
      <vt:lpstr>Documento de Casos de Uso</vt:lpstr>
      <vt:lpstr>Documento de Casos de Uso </vt:lpstr>
      <vt:lpstr>Documento de Casos de Uso</vt:lpstr>
      <vt:lpstr>Documento de Casos de Uso</vt:lpstr>
      <vt:lpstr>Documento de Casos de Uso</vt:lpstr>
      <vt:lpstr>Documento de Casos de Uso</vt:lpstr>
      <vt:lpstr>Documento de Casos de Uso </vt:lpstr>
      <vt:lpstr>Documento de Casos de Uso </vt:lpstr>
      <vt:lpstr>Documento de Casos de Uso </vt:lpstr>
      <vt:lpstr>Apresentação dos envolvidos</vt:lpstr>
      <vt:lpstr>Apresentação dos envolvidos</vt:lpstr>
      <vt:lpstr>Apresentação dos envolvidos</vt:lpstr>
      <vt:lpstr>Apresentação dos envolvidos</vt:lpstr>
      <vt:lpstr>Apresentação dos envolvidos</vt:lpstr>
      <vt:lpstr>MOD01- Notas </vt:lpstr>
      <vt:lpstr>Módulo 02 – Rede Social</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Apresentação do PowerPoint</vt:lpstr>
      <vt:lpstr>Apresentação do PowerPoint</vt:lpstr>
      <vt:lpstr>Apresentação do PowerPoint</vt:lpstr>
      <vt:lpstr>Apresentação do PowerPoint</vt:lpstr>
      <vt:lpstr>Apresentação dos envolvidos</vt:lpstr>
      <vt:lpstr>Apresentação dos envolvidos</vt:lpstr>
      <vt:lpstr>Apresentação dos envolvidos</vt:lpstr>
      <vt:lpstr>Apresentação dos envolvidos</vt:lpstr>
      <vt:lpstr>Apresentação dos envolvidos</vt:lpstr>
      <vt:lpstr>Notas</vt:lpstr>
      <vt:lpstr>Módulo 03 – CHECK UPS</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Documento de Casos de Uso</vt:lpstr>
      <vt:lpstr>Apresentação dos envolvidos</vt:lpstr>
      <vt:lpstr>Apresentação dos envolvidos</vt:lpstr>
      <vt:lpstr>Apresentação dos envolvidos</vt:lpstr>
      <vt:lpstr>Apresentação dos envolvidos</vt:lpstr>
      <vt:lpstr>Apresentação dos envolvidos</vt:lpstr>
      <vt:lpstr>Notas</vt:lpstr>
      <vt:lpstr>Módulo 4 - Treinos</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Apresentação do PowerPoint</vt:lpstr>
      <vt:lpstr>Documento de Casos de Uso – MOD04</vt:lpstr>
      <vt:lpstr>Documento de Casos de Uso – MOD04</vt:lpstr>
      <vt:lpstr>Documento de Casos de Uso – MOD04</vt:lpstr>
      <vt:lpstr>Documento de Casos de Uso – MOD04</vt:lpstr>
      <vt:lpstr>Documento de Casos de Uso – MOD04</vt:lpstr>
      <vt:lpstr>Documento de Casos de Uso – MOD04</vt:lpstr>
      <vt:lpstr>Documento de Casos de Uso – MOD04</vt:lpstr>
      <vt:lpstr>Documento de Casos de Uso – MOD04</vt:lpstr>
      <vt:lpstr>Documento de Casos de Uso – MOD04</vt:lpstr>
      <vt:lpstr>Documento de Casos de Uso – MOD04</vt:lpstr>
      <vt:lpstr>Notas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Módulo 06 – Ferramentas Espostivas</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Casos de Uso – MOD06</vt:lpstr>
      <vt:lpstr>Documento de Caso de Uso – MOD06</vt:lpstr>
      <vt:lpstr>Porcentagem de Documentação de Caso de Uso – MOD06</vt:lpstr>
      <vt:lpstr>Documento de Caso de Uso - Protótipos</vt:lpstr>
      <vt:lpstr>Documento de Caso de Uso - Protótipos</vt:lpstr>
      <vt:lpstr>Documento de Caso de Uso - Protótipos</vt:lpstr>
      <vt:lpstr>Documento de Caso de Uso - Protótipos</vt:lpstr>
      <vt:lpstr>Documento de Caso de Uso - Protótipos</vt:lpstr>
      <vt:lpstr>Apresentação dos envolvidos</vt:lpstr>
      <vt:lpstr>Apresentação dos envolvidos</vt:lpstr>
      <vt:lpstr> Apresentação dos envolvidos</vt:lpstr>
      <vt:lpstr>Apresentação dos envolvidos</vt:lpstr>
      <vt:lpstr>Apresentação dos envolvidos</vt:lpstr>
      <vt:lpstr>Notas</vt:lpstr>
      <vt:lpstr>Módulo 7 – Plano Alimentar/Cardápio (Nutricionistas)</vt:lpstr>
      <vt:lpstr>Documento de Visão</vt:lpstr>
      <vt:lpstr>Requisitos</vt:lpstr>
      <vt:lpstr>Requisitos</vt:lpstr>
      <vt:lpstr>Requisitos</vt:lpstr>
      <vt:lpstr>Requisitos</vt:lpstr>
      <vt:lpstr>Documento de Requisitos</vt:lpstr>
      <vt:lpstr>Documento de Casos de Uso</vt:lpstr>
      <vt:lpstr>Documento de Casos de Uso</vt:lpstr>
      <vt:lpstr>Documento de Casos de Uso</vt:lpstr>
      <vt:lpstr>Documento de Casos de Uso</vt:lpstr>
      <vt:lpstr>Documento de Casos de Uso</vt:lpstr>
      <vt:lpstr>Documento de Casos de Uso </vt:lpstr>
      <vt:lpstr>Documento de Casos de Uso</vt:lpstr>
      <vt:lpstr>Documento de Casos de Uso </vt:lpstr>
      <vt:lpstr>Documento de Casos de Uso </vt:lpstr>
      <vt:lpstr>Documento de Casos de Uso </vt:lpstr>
      <vt:lpstr>Documento de Casos de Uso</vt:lpstr>
      <vt:lpstr>Documento de Casos de Uso</vt:lpstr>
      <vt:lpstr>Documento de Casos de Uso</vt:lpstr>
      <vt:lpstr>Documento de Casos de Uso </vt:lpstr>
      <vt:lpstr>Documento de Casos de Uso </vt:lpstr>
      <vt:lpstr>Documento de Casos de Uso </vt:lpstr>
      <vt:lpstr>Documento de Casos de Uso </vt:lpstr>
      <vt:lpstr>Documento de Casos de Uso </vt:lpstr>
      <vt:lpstr>Ana Beatriz</vt:lpstr>
      <vt:lpstr>Ana Julia</vt:lpstr>
      <vt:lpstr>Larissa</vt:lpstr>
      <vt:lpstr>Luís Felipe</vt:lpstr>
      <vt:lpstr>Nelson Fernandes Neto</vt:lpstr>
      <vt:lpstr>Notas Individuais e do Grupo</vt:lpstr>
      <vt:lpstr>Módulo 08 – Diário de Bordo</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Documento de Casos de Uso</vt:lpstr>
      <vt:lpstr>Gerir Diário de Bordo:</vt:lpstr>
      <vt:lpstr>Atualizar Diário de Bordo:</vt:lpstr>
      <vt:lpstr>Adicionando algum alimento:</vt:lpstr>
      <vt:lpstr>Maçã selecionado:</vt:lpstr>
      <vt:lpstr>Excluindo um alimento:</vt:lpstr>
      <vt:lpstr>Adicionando um novo alimento:</vt:lpstr>
      <vt:lpstr>Adicionando um novo alimento:</vt:lpstr>
      <vt:lpstr>Alimento adicionado:</vt:lpstr>
      <vt:lpstr>Visualização do novo alimento:</vt:lpstr>
      <vt:lpstr>Confirmação de envio de refeição:</vt:lpstr>
      <vt:lpstr>Gerir Alimento Favoritos:</vt:lpstr>
      <vt:lpstr>Lista de alimentos favoritos:</vt:lpstr>
      <vt:lpstr>Lista de alimentos favoritos:</vt:lpstr>
      <vt:lpstr>Alimento sendo adicionado aos favoritos:</vt:lpstr>
      <vt:lpstr>Características do alimento:</vt:lpstr>
      <vt:lpstr>Excluindo um alimento dos favoritos:</vt:lpstr>
      <vt:lpstr>Cadastrando um alimento direto aos favoritos:</vt:lpstr>
      <vt:lpstr>Tela de cadastro do alimento:</vt:lpstr>
      <vt:lpstr>Atualizar Peso:</vt:lpstr>
      <vt:lpstr>Relatórios Diários:</vt:lpstr>
      <vt:lpstr>Nutrientes consumidos no dia:</vt:lpstr>
      <vt:lpstr>Nutrientes consumidos no dia:</vt:lpstr>
      <vt:lpstr>Calorias consumidas e calorias restantes a serem consumidas no dia:</vt:lpstr>
      <vt:lpstr>Calorias consumidas e calorias restantes a serem consumidas no dia:</vt:lpstr>
      <vt:lpstr>Calorias por tipo de refeição:</vt:lpstr>
      <vt:lpstr>Tabela de calorias por tipo de refeição:</vt:lpstr>
      <vt:lpstr>Relatórios de Dados Históricos:</vt:lpstr>
      <vt:lpstr>Histórico de consumo de calorias e nutrientes:</vt:lpstr>
      <vt:lpstr>Escolha de data personalizada:</vt:lpstr>
      <vt:lpstr>Exibir histórico de peso:</vt:lpstr>
      <vt:lpstr>Exibir histórico de peso:</vt:lpstr>
      <vt:lpstr>Escolha de data personalizada:</vt:lpstr>
      <vt:lpstr>Casos de Uso</vt:lpstr>
      <vt:lpstr>Apresentação dos envolvidos</vt:lpstr>
      <vt:lpstr>Apresentação dos envolvidos</vt:lpstr>
      <vt:lpstr>Apresentação dos envolvidos</vt:lpstr>
      <vt:lpstr>Apresentação dos envolvidos</vt:lpstr>
      <vt:lpstr>Apresentação dos envolvidos</vt:lpstr>
      <vt:lpstr>Apresentação dos envolvidos</vt:lpstr>
      <vt:lpstr>Notas</vt:lpstr>
      <vt:lpstr>MOD09 - Ferramentas Nutricionais </vt:lpstr>
      <vt:lpstr>Documento de visão</vt:lpstr>
      <vt:lpstr>Documento de requisitos</vt:lpstr>
      <vt:lpstr>Documento de requisitos</vt:lpstr>
      <vt:lpstr>Documento de requisitos</vt:lpstr>
      <vt:lpstr>Documento de requisitos</vt:lpstr>
      <vt:lpstr>Documento de requisitos</vt:lpstr>
      <vt:lpstr>Documento de requisitos</vt:lpstr>
      <vt:lpstr>Documento de requisitos</vt:lpstr>
      <vt:lpstr> Documento de requisitos</vt:lpstr>
      <vt:lpstr>Documento de Requisitos</vt:lpstr>
      <vt:lpstr>Documento de Casos de Uso </vt:lpstr>
      <vt:lpstr>População</vt:lpstr>
      <vt:lpstr>Apresentação do PowerPoint</vt:lpstr>
      <vt:lpstr>População</vt:lpstr>
      <vt:lpstr>Apresentação do PowerPoint</vt:lpstr>
      <vt:lpstr>População</vt:lpstr>
      <vt:lpstr>Apresentação do PowerPoint</vt:lpstr>
      <vt:lpstr>Nutricionista</vt:lpstr>
      <vt:lpstr>Apresentação do PowerPoint</vt:lpstr>
      <vt:lpstr>Nutricionista</vt:lpstr>
      <vt:lpstr>Apresentação do PowerPoint</vt:lpstr>
      <vt:lpstr>Nutricionista</vt:lpstr>
      <vt:lpstr>Apresentação do PowerPoint</vt:lpstr>
      <vt:lpstr>Administrador</vt:lpstr>
      <vt:lpstr>Apresentação do PowerPoint</vt:lpstr>
      <vt:lpstr>Administrador</vt:lpstr>
      <vt:lpstr>Apresentação do PowerPoint</vt:lpstr>
      <vt:lpstr>Apresentação dos envolvidos</vt:lpstr>
      <vt:lpstr>Apresentação dos envolvidos</vt:lpstr>
      <vt:lpstr>Apresentação dos envolvidos</vt:lpstr>
      <vt:lpstr>Apresentação dos envolvidos</vt:lpstr>
      <vt:lpstr>Apresentação dos envolvidos</vt:lpstr>
      <vt:lpstr>Notas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vitoria.matheus.barbosa@hotmail.com</dc:creator>
  <cp:lastModifiedBy>Tiago Antonio Evaristo da Silva</cp:lastModifiedBy>
  <cp:revision>80</cp:revision>
  <dcterms:created xsi:type="dcterms:W3CDTF">2018-04-02T17:31:57Z</dcterms:created>
  <dcterms:modified xsi:type="dcterms:W3CDTF">2018-04-26T12:25:52Z</dcterms:modified>
</cp:coreProperties>
</file>